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25"/>
  </p:notesMasterIdLst>
  <p:sldIdLst>
    <p:sldId id="256" r:id="rId2"/>
    <p:sldId id="257" r:id="rId3"/>
    <p:sldId id="280" r:id="rId4"/>
    <p:sldId id="258" r:id="rId5"/>
    <p:sldId id="260" r:id="rId6"/>
    <p:sldId id="261" r:id="rId7"/>
    <p:sldId id="262" r:id="rId8"/>
    <p:sldId id="263" r:id="rId9"/>
    <p:sldId id="276" r:id="rId10"/>
    <p:sldId id="265" r:id="rId11"/>
    <p:sldId id="266" r:id="rId12"/>
    <p:sldId id="264" r:id="rId13"/>
    <p:sldId id="267" r:id="rId14"/>
    <p:sldId id="274" r:id="rId15"/>
    <p:sldId id="268" r:id="rId16"/>
    <p:sldId id="275" r:id="rId17"/>
    <p:sldId id="269" r:id="rId18"/>
    <p:sldId id="281" r:id="rId19"/>
    <p:sldId id="272" r:id="rId20"/>
    <p:sldId id="273" r:id="rId21"/>
    <p:sldId id="277"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een Nagarajan" initials="NN" lastIdx="1" clrIdx="0">
    <p:extLst>
      <p:ext uri="{19B8F6BF-5375-455C-9EA6-DF929625EA0E}">
        <p15:presenceInfo xmlns:p15="http://schemas.microsoft.com/office/powerpoint/2012/main" userId="S::nnagara1@stevens.edu::24337411-c71d-4c1a-9695-452fecf81e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199" dt="2021-05-18T02:04:04.747"/>
    <p1510:client id="{BBEDF1B7-8568-F14B-88C9-0A4DD36F0079}" v="2222" dt="2021-05-18T04:57:42.961"/>
    <p1510:client id="{E9F3C040-6E51-81CB-DD6E-30FD24EA80DE}" v="636" dt="2021-05-18T14:10:03.7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689"/>
  </p:normalViewPr>
  <p:slideViewPr>
    <p:cSldViewPr snapToGrid="0" snapToObjects="1">
      <p:cViewPr varScale="1">
        <p:scale>
          <a:sx n="144" d="100"/>
          <a:sy n="144" d="100"/>
        </p:scale>
        <p:origin x="21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38BF6-E010-4A60-9C9C-4EE6440A22B5}" type="datetimeFigureOut">
              <a:rPr lang="en-US"/>
              <a:t>5/17/21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0C2C2D-84D7-4583-93FC-7B26F0FE8664}" type="slidenum">
              <a:rPr lang="en-US"/>
              <a:t>‹#›</a:t>
            </a:fld>
            <a:endParaRPr lang="en-US"/>
          </a:p>
        </p:txBody>
      </p:sp>
    </p:spTree>
    <p:extLst>
      <p:ext uri="{BB962C8B-B14F-4D97-AF65-F5344CB8AC3E}">
        <p14:creationId xmlns:p14="http://schemas.microsoft.com/office/powerpoint/2010/main" val="967074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Linear Discriminant Analysis is a statistical model that generates a linear equation in order to classify data based on categorical variables. The model attempts to optimize discriminants (weights) for each variable in order to maximize the distance between different categories, thus optimizing prediction capabilities.  LDA assumes that the sample is random and each predictor variable is normally distributed. For LDA, in this case, the only optimization decisions are to select an appropriate dataset for training and testing as well as variables that are significant as predictors of your target (we don’t have prior probabilities, the default tolerances are acceptable, etc.)</a:t>
            </a:r>
          </a:p>
          <a:p>
            <a:endParaRPr lang="en-US">
              <a:cs typeface="Calibri"/>
            </a:endParaRPr>
          </a:p>
          <a:p>
            <a:r>
              <a:rPr lang="en-US"/>
              <a:t>As with the GAM model, LDA and QDA are simple in the sense that there aren’t any parameters to optimize, besides selecting the variables and training data used for the model. LDA assumes feature covariance matrices are the same, which results in a linear decision boundary, whereas QDA allows for different covariance matrices and results in a quadratic decision boundary. Both focus on maximizing the </a:t>
            </a:r>
            <a:r>
              <a:rPr lang="en-US" err="1"/>
              <a:t>seperability</a:t>
            </a:r>
            <a:r>
              <a:rPr lang="en-US"/>
              <a:t> among known categories (i.e. group means). In all cases, the results of both models showed that the group means for each category were relatively close to each other.  This would be manageable if the respective scatter was very small; however, looking at the relatively low accuracy across the board (see performance tables in the Sampling section below) indicates that this is not the case. LDA tended to have better accuracy but poorer specificity than QDA.</a:t>
            </a:r>
            <a:endParaRPr lang="en-US">
              <a:cs typeface="Calibri"/>
            </a:endParaRPr>
          </a:p>
        </p:txBody>
      </p:sp>
      <p:sp>
        <p:nvSpPr>
          <p:cNvPr id="4" name="Slide Number Placeholder 3"/>
          <p:cNvSpPr>
            <a:spLocks noGrp="1"/>
          </p:cNvSpPr>
          <p:nvPr>
            <p:ph type="sldNum" sz="quarter" idx="5"/>
          </p:nvPr>
        </p:nvSpPr>
        <p:spPr/>
        <p:txBody>
          <a:bodyPr/>
          <a:lstStyle/>
          <a:p>
            <a:fld id="{AC0C2C2D-84D7-4583-93FC-7B26F0FE8664}" type="slidenum">
              <a:rPr lang="en-US"/>
              <a:t>10</a:t>
            </a:fld>
            <a:endParaRPr lang="en-US"/>
          </a:p>
        </p:txBody>
      </p:sp>
    </p:spTree>
    <p:extLst>
      <p:ext uri="{BB962C8B-B14F-4D97-AF65-F5344CB8AC3E}">
        <p14:creationId xmlns:p14="http://schemas.microsoft.com/office/powerpoint/2010/main" val="1807450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Quadratic Discriminant Analysis is similar to LDA however, it assumes that each variable has its own covariance matrix, an assumption that LDA does not make. This leads to a quadratic equation for classification.  Like LDA, there is not any optimization to do besides selecting the best variables and dataset.</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C0C2C2D-84D7-4583-93FC-7B26F0FE8664}" type="slidenum">
              <a:rPr lang="en-US"/>
              <a:t>11</a:t>
            </a:fld>
            <a:endParaRPr lang="en-US"/>
          </a:p>
        </p:txBody>
      </p:sp>
    </p:spTree>
    <p:extLst>
      <p:ext uri="{BB962C8B-B14F-4D97-AF65-F5344CB8AC3E}">
        <p14:creationId xmlns:p14="http://schemas.microsoft.com/office/powerpoint/2010/main" val="3048830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 Nearest Neighbor attempts to classify data points based on points that are the most similar to it. The model evaluates k (number) points in the training data that are closest to a test point to make a guess at the classification. KNN is optimized mainly by testing and selecting the optimal k-value (i.e. how many nearest neighbors to evaluate when classifying any given test point).</a:t>
            </a:r>
          </a:p>
          <a:p>
            <a:endParaRPr lang="en-US"/>
          </a:p>
          <a:p>
            <a:r>
              <a:rPr lang="en-US"/>
              <a:t>For KNN, various k-values were tested (1, 2, 3, 5, 10, 20, 50, 100).  This allowed us to evaluate the correct number of neighbors to evaluate by plotting k vs. the error rate.  Unfortunately, things weren’t so easy.  It did not seem to matter which k-value was chosen (see Results) when it came to the forecasting dataset.  For the 70:30 dataset, lower k-values provided better specificity and reduced false positives.  As k was increased, the model increased in accuracy but decreased in specificity (tending toward more positive predictions).  The exception was with predicting returns in Bitcoin.  Lower k-values (k = 1 or 2) provided both better accuracy and specificity.</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AC0C2C2D-84D7-4583-93FC-7B26F0FE8664}" type="slidenum">
              <a:rPr lang="en-US"/>
              <a:t>12</a:t>
            </a:fld>
            <a:endParaRPr lang="en-US"/>
          </a:p>
        </p:txBody>
      </p:sp>
    </p:spTree>
    <p:extLst>
      <p:ext uri="{BB962C8B-B14F-4D97-AF65-F5344CB8AC3E}">
        <p14:creationId xmlns:p14="http://schemas.microsoft.com/office/powerpoint/2010/main" val="269438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C0C2C2D-84D7-4583-93FC-7B26F0FE8664}" type="slidenum">
              <a:rPr lang="en-US"/>
              <a:t>22</a:t>
            </a:fld>
            <a:endParaRPr lang="en-US"/>
          </a:p>
        </p:txBody>
      </p:sp>
    </p:spTree>
    <p:extLst>
      <p:ext uri="{BB962C8B-B14F-4D97-AF65-F5344CB8AC3E}">
        <p14:creationId xmlns:p14="http://schemas.microsoft.com/office/powerpoint/2010/main" val="635095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5/17/21</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633333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5/17/21</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64736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5/17/21</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71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5/17/21</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553631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5/17/21</a:t>
            </a:fld>
            <a:endParaRPr lang="en-US" dirty="0"/>
          </a:p>
        </p:txBody>
      </p:sp>
    </p:spTree>
    <p:extLst>
      <p:ext uri="{BB962C8B-B14F-4D97-AF65-F5344CB8AC3E}">
        <p14:creationId xmlns:p14="http://schemas.microsoft.com/office/powerpoint/2010/main" val="348175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5/17/21</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6392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5/17/21</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187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5/17/21</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72806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5/17/21</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8520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5/17/21</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99611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5/17/21</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740453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5/17/21</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02500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5.tiff"/><Relationship Id="rId3" Type="http://schemas.openxmlformats.org/officeDocument/2006/relationships/image" Target="../media/image30.png"/><Relationship Id="rId7" Type="http://schemas.openxmlformats.org/officeDocument/2006/relationships/image" Target="../media/image34.tif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tiff"/><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7F1568A-4798-1F4F-B306-89772B42AE3F}"/>
              </a:ext>
            </a:extLst>
          </p:cNvPr>
          <p:cNvSpPr>
            <a:spLocks noGrp="1"/>
          </p:cNvSpPr>
          <p:nvPr>
            <p:ph type="ctrTitle"/>
          </p:nvPr>
        </p:nvSpPr>
        <p:spPr>
          <a:xfrm>
            <a:off x="520131" y="1257368"/>
            <a:ext cx="6570260" cy="3066706"/>
          </a:xfrm>
        </p:spPr>
        <p:txBody>
          <a:bodyPr anchor="b">
            <a:normAutofit/>
          </a:bodyPr>
          <a:lstStyle/>
          <a:p>
            <a:pPr>
              <a:lnSpc>
                <a:spcPct val="110000"/>
              </a:lnSpc>
            </a:pPr>
            <a:r>
              <a:rPr lang="en-US" sz="4000" dirty="0"/>
              <a:t>Predicting Market </a:t>
            </a:r>
            <a:r>
              <a:rPr lang="en-US" sz="4000"/>
              <a:t>Price</a:t>
            </a:r>
            <a:r>
              <a:rPr lang="en-US" sz="4000" dirty="0"/>
              <a:t> </a:t>
            </a:r>
            <a:r>
              <a:rPr lang="en-US" sz="4000"/>
              <a:t>Movements</a:t>
            </a:r>
            <a:r>
              <a:rPr lang="en-US" sz="4000" dirty="0"/>
              <a:t> </a:t>
            </a:r>
            <a:r>
              <a:rPr lang="en-US" sz="4000"/>
              <a:t>During</a:t>
            </a:r>
            <a:r>
              <a:rPr lang="en-US" sz="4000" dirty="0"/>
              <a:t> </a:t>
            </a:r>
            <a:r>
              <a:rPr lang="en-US" sz="4000"/>
              <a:t>the Pandemic</a:t>
            </a:r>
            <a:endParaRPr lang="en-US" sz="4000" dirty="0"/>
          </a:p>
        </p:txBody>
      </p:sp>
      <p:sp>
        <p:nvSpPr>
          <p:cNvPr id="3" name="Subtitle 2">
            <a:extLst>
              <a:ext uri="{FF2B5EF4-FFF2-40B4-BE49-F238E27FC236}">
                <a16:creationId xmlns:a16="http://schemas.microsoft.com/office/drawing/2014/main" id="{4B949E21-448F-6441-93E4-B1CCAB4E9757}"/>
              </a:ext>
            </a:extLst>
          </p:cNvPr>
          <p:cNvSpPr>
            <a:spLocks noGrp="1"/>
          </p:cNvSpPr>
          <p:nvPr>
            <p:ph type="subTitle" idx="1"/>
          </p:nvPr>
        </p:nvSpPr>
        <p:spPr>
          <a:xfrm>
            <a:off x="1201212" y="4412974"/>
            <a:ext cx="4524024" cy="1576188"/>
          </a:xfrm>
        </p:spPr>
        <p:txBody>
          <a:bodyPr anchor="t">
            <a:normAutofit/>
          </a:bodyPr>
          <a:lstStyle/>
          <a:p>
            <a:pPr>
              <a:lnSpc>
                <a:spcPct val="120000"/>
              </a:lnSpc>
            </a:pPr>
            <a:r>
              <a:rPr lang="en-US" sz="2000" dirty="0"/>
              <a:t>Daniel </a:t>
            </a:r>
            <a:r>
              <a:rPr lang="en-US" sz="2000" dirty="0" err="1"/>
              <a:t>Bachalis</a:t>
            </a:r>
            <a:endParaRPr lang="en-US" sz="2000" dirty="0"/>
          </a:p>
          <a:p>
            <a:pPr>
              <a:lnSpc>
                <a:spcPct val="120000"/>
              </a:lnSpc>
            </a:pPr>
            <a:r>
              <a:rPr lang="en-US" sz="2000" dirty="0"/>
              <a:t>Naveen Nagarajan</a:t>
            </a:r>
          </a:p>
          <a:p>
            <a:pPr>
              <a:lnSpc>
                <a:spcPct val="120000"/>
              </a:lnSpc>
            </a:pPr>
            <a:r>
              <a:rPr lang="en-US" sz="2000" dirty="0" err="1"/>
              <a:t>Gurjivan</a:t>
            </a:r>
            <a:r>
              <a:rPr lang="en-US" sz="2000" dirty="0"/>
              <a:t> </a:t>
            </a:r>
            <a:r>
              <a:rPr lang="en-US" sz="2000" dirty="0" err="1"/>
              <a:t>Kalkat</a:t>
            </a:r>
            <a:endParaRPr lang="en-US" sz="2000" dirty="0"/>
          </a:p>
        </p:txBody>
      </p:sp>
      <p:sp>
        <p:nvSpPr>
          <p:cNvPr id="193" name="Freeform: Shape 192">
            <a:extLst>
              <a:ext uri="{FF2B5EF4-FFF2-40B4-BE49-F238E27FC236}">
                <a16:creationId xmlns:a16="http://schemas.microsoft.com/office/drawing/2014/main" id="{C7D887A3-61AD-4674-BC53-8DFA8CF7B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4" name="Freeform: Shape 193">
            <a:extLst>
              <a:ext uri="{FF2B5EF4-FFF2-40B4-BE49-F238E27FC236}">
                <a16:creationId xmlns:a16="http://schemas.microsoft.com/office/drawing/2014/main" id="{479F0FB3-8461-462D-84A2-53106FBF4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95" name="Freeform: Shape 194">
            <a:extLst>
              <a:ext uri="{FF2B5EF4-FFF2-40B4-BE49-F238E27FC236}">
                <a16:creationId xmlns:a16="http://schemas.microsoft.com/office/drawing/2014/main" id="{11E3C311-4E8A-45D9-97BF-07F5FD346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26" name="Picture 2" descr="markets, stocks, stock market, coronavirus">
            <a:extLst>
              <a:ext uri="{FF2B5EF4-FFF2-40B4-BE49-F238E27FC236}">
                <a16:creationId xmlns:a16="http://schemas.microsoft.com/office/drawing/2014/main" id="{B9E3D23D-8941-CE42-8211-DA806D6497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285" r="14172" b="-2"/>
          <a:stretch/>
        </p:blipFill>
        <p:spPr bwMode="auto">
          <a:xfrm>
            <a:off x="7187979" y="10"/>
            <a:ext cx="5004021"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85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33A3978D-1FB4-4948-82A7-CE4E9DBC2C06}"/>
              </a:ext>
            </a:extLst>
          </p:cNvPr>
          <p:cNvSpPr>
            <a:spLocks noGrp="1"/>
          </p:cNvSpPr>
          <p:nvPr>
            <p:ph type="title"/>
          </p:nvPr>
        </p:nvSpPr>
        <p:spPr>
          <a:xfrm>
            <a:off x="1920875" y="442913"/>
            <a:ext cx="6857365" cy="1344612"/>
          </a:xfrm>
        </p:spPr>
        <p:txBody>
          <a:bodyPr anchor="b">
            <a:normAutofit/>
          </a:bodyPr>
          <a:lstStyle/>
          <a:p>
            <a:r>
              <a:rPr lang="en-US" dirty="0"/>
              <a:t>LDA</a:t>
            </a:r>
          </a:p>
        </p:txBody>
      </p:sp>
      <p:pic>
        <p:nvPicPr>
          <p:cNvPr id="6" name="Picture 6" descr="A picture containing chart&#10;&#10;Description automatically generated">
            <a:extLst>
              <a:ext uri="{FF2B5EF4-FFF2-40B4-BE49-F238E27FC236}">
                <a16:creationId xmlns:a16="http://schemas.microsoft.com/office/drawing/2014/main" id="{58DE78F1-B769-4568-BE22-7636FDC2D7C8}"/>
              </a:ext>
            </a:extLst>
          </p:cNvPr>
          <p:cNvPicPr>
            <a:picLocks noGrp="1" noChangeAspect="1"/>
          </p:cNvPicPr>
          <p:nvPr>
            <p:ph idx="1"/>
          </p:nvPr>
        </p:nvPicPr>
        <p:blipFill>
          <a:blip r:embed="rId3"/>
          <a:stretch>
            <a:fillRect/>
          </a:stretch>
        </p:blipFill>
        <p:spPr>
          <a:xfrm>
            <a:off x="-6325" y="5996544"/>
            <a:ext cx="12192381" cy="854967"/>
          </a:xfrm>
        </p:spPr>
      </p:pic>
      <p:pic>
        <p:nvPicPr>
          <p:cNvPr id="9" name="Picture 14" descr="Scatter chart&#10;&#10;Description automatically generated">
            <a:extLst>
              <a:ext uri="{FF2B5EF4-FFF2-40B4-BE49-F238E27FC236}">
                <a16:creationId xmlns:a16="http://schemas.microsoft.com/office/drawing/2014/main" id="{30641CE7-80C1-46CE-A915-2E8234E7137F}"/>
              </a:ext>
            </a:extLst>
          </p:cNvPr>
          <p:cNvPicPr>
            <a:picLocks noChangeAspect="1"/>
          </p:cNvPicPr>
          <p:nvPr/>
        </p:nvPicPr>
        <p:blipFill>
          <a:blip r:embed="rId4"/>
          <a:stretch>
            <a:fillRect/>
          </a:stretch>
        </p:blipFill>
        <p:spPr>
          <a:xfrm>
            <a:off x="-1227827" y="1779917"/>
            <a:ext cx="7559614" cy="3772619"/>
          </a:xfrm>
          <a:prstGeom prst="rect">
            <a:avLst/>
          </a:prstGeom>
        </p:spPr>
      </p:pic>
      <p:pic>
        <p:nvPicPr>
          <p:cNvPr id="15" name="Picture 15" descr="Text&#10;&#10;Description automatically generated">
            <a:extLst>
              <a:ext uri="{FF2B5EF4-FFF2-40B4-BE49-F238E27FC236}">
                <a16:creationId xmlns:a16="http://schemas.microsoft.com/office/drawing/2014/main" id="{6A46889F-F457-4501-85DA-F411D12ED1FE}"/>
              </a:ext>
            </a:extLst>
          </p:cNvPr>
          <p:cNvPicPr>
            <a:picLocks noChangeAspect="1"/>
          </p:cNvPicPr>
          <p:nvPr/>
        </p:nvPicPr>
        <p:blipFill>
          <a:blip r:embed="rId5"/>
          <a:stretch>
            <a:fillRect/>
          </a:stretch>
        </p:blipFill>
        <p:spPr>
          <a:xfrm>
            <a:off x="5016500" y="1922684"/>
            <a:ext cx="7175500" cy="879033"/>
          </a:xfrm>
          <a:prstGeom prst="rect">
            <a:avLst/>
          </a:prstGeom>
        </p:spPr>
      </p:pic>
      <p:pic>
        <p:nvPicPr>
          <p:cNvPr id="16" name="Picture 16" descr="Text, chat or text message&#10;&#10;Description automatically generated">
            <a:extLst>
              <a:ext uri="{FF2B5EF4-FFF2-40B4-BE49-F238E27FC236}">
                <a16:creationId xmlns:a16="http://schemas.microsoft.com/office/drawing/2014/main" id="{4741CC82-1270-4E8A-BC11-EE94881E6B26}"/>
              </a:ext>
            </a:extLst>
          </p:cNvPr>
          <p:cNvPicPr>
            <a:picLocks noChangeAspect="1"/>
          </p:cNvPicPr>
          <p:nvPr/>
        </p:nvPicPr>
        <p:blipFill>
          <a:blip r:embed="rId6"/>
          <a:stretch>
            <a:fillRect/>
          </a:stretch>
        </p:blipFill>
        <p:spPr>
          <a:xfrm>
            <a:off x="5016500" y="3332094"/>
            <a:ext cx="3543300" cy="1857511"/>
          </a:xfrm>
          <a:prstGeom prst="rect">
            <a:avLst/>
          </a:prstGeom>
        </p:spPr>
      </p:pic>
      <p:pic>
        <p:nvPicPr>
          <p:cNvPr id="17" name="Picture 17">
            <a:extLst>
              <a:ext uri="{FF2B5EF4-FFF2-40B4-BE49-F238E27FC236}">
                <a16:creationId xmlns:a16="http://schemas.microsoft.com/office/drawing/2014/main" id="{483CC2B1-D92B-4EC2-9DDB-5C56E1B5EB17}"/>
              </a:ext>
            </a:extLst>
          </p:cNvPr>
          <p:cNvPicPr>
            <a:picLocks noChangeAspect="1"/>
          </p:cNvPicPr>
          <p:nvPr/>
        </p:nvPicPr>
        <p:blipFill>
          <a:blip r:embed="rId7"/>
          <a:stretch>
            <a:fillRect/>
          </a:stretch>
        </p:blipFill>
        <p:spPr>
          <a:xfrm>
            <a:off x="9372600" y="3335338"/>
            <a:ext cx="1905000" cy="771525"/>
          </a:xfrm>
          <a:prstGeom prst="rect">
            <a:avLst/>
          </a:prstGeom>
        </p:spPr>
      </p:pic>
    </p:spTree>
    <p:extLst>
      <p:ext uri="{BB962C8B-B14F-4D97-AF65-F5344CB8AC3E}">
        <p14:creationId xmlns:p14="http://schemas.microsoft.com/office/powerpoint/2010/main" val="1710713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87A6B6FD-4244-004D-A28E-CB68FECA4E08}"/>
              </a:ext>
            </a:extLst>
          </p:cNvPr>
          <p:cNvSpPr>
            <a:spLocks noGrp="1"/>
          </p:cNvSpPr>
          <p:nvPr>
            <p:ph type="title"/>
          </p:nvPr>
        </p:nvSpPr>
        <p:spPr>
          <a:xfrm>
            <a:off x="1920875" y="442913"/>
            <a:ext cx="6857365" cy="1344612"/>
          </a:xfrm>
        </p:spPr>
        <p:txBody>
          <a:bodyPr anchor="b">
            <a:normAutofit/>
          </a:bodyPr>
          <a:lstStyle/>
          <a:p>
            <a:r>
              <a:rPr lang="en-US"/>
              <a:t>QDA</a:t>
            </a:r>
          </a:p>
        </p:txBody>
      </p:sp>
      <p:pic>
        <p:nvPicPr>
          <p:cNvPr id="4" name="Picture 4" descr="A picture containing chart&#10;&#10;Description automatically generated">
            <a:extLst>
              <a:ext uri="{FF2B5EF4-FFF2-40B4-BE49-F238E27FC236}">
                <a16:creationId xmlns:a16="http://schemas.microsoft.com/office/drawing/2014/main" id="{795066A1-D772-45AB-BF1D-543D7870F4DC}"/>
              </a:ext>
            </a:extLst>
          </p:cNvPr>
          <p:cNvPicPr>
            <a:picLocks noGrp="1" noChangeAspect="1"/>
          </p:cNvPicPr>
          <p:nvPr>
            <p:ph idx="1"/>
          </p:nvPr>
        </p:nvPicPr>
        <p:blipFill>
          <a:blip r:embed="rId3"/>
          <a:stretch>
            <a:fillRect/>
          </a:stretch>
        </p:blipFill>
        <p:spPr>
          <a:xfrm>
            <a:off x="-5691" y="5991225"/>
            <a:ext cx="12201966" cy="858007"/>
          </a:xfrm>
        </p:spPr>
      </p:pic>
      <p:pic>
        <p:nvPicPr>
          <p:cNvPr id="5" name="Picture 5" descr="Chart, scatter chart&#10;&#10;Description automatically generated">
            <a:extLst>
              <a:ext uri="{FF2B5EF4-FFF2-40B4-BE49-F238E27FC236}">
                <a16:creationId xmlns:a16="http://schemas.microsoft.com/office/drawing/2014/main" id="{0D69EEF8-A95B-4ACB-B60A-45607A3DBA06}"/>
              </a:ext>
            </a:extLst>
          </p:cNvPr>
          <p:cNvPicPr>
            <a:picLocks noChangeAspect="1"/>
          </p:cNvPicPr>
          <p:nvPr/>
        </p:nvPicPr>
        <p:blipFill>
          <a:blip r:embed="rId4"/>
          <a:stretch>
            <a:fillRect/>
          </a:stretch>
        </p:blipFill>
        <p:spPr>
          <a:xfrm>
            <a:off x="529267" y="1782164"/>
            <a:ext cx="4002297" cy="3811258"/>
          </a:xfrm>
          <a:prstGeom prst="rect">
            <a:avLst/>
          </a:prstGeom>
        </p:spPr>
      </p:pic>
      <p:pic>
        <p:nvPicPr>
          <p:cNvPr id="9" name="Picture 14">
            <a:extLst>
              <a:ext uri="{FF2B5EF4-FFF2-40B4-BE49-F238E27FC236}">
                <a16:creationId xmlns:a16="http://schemas.microsoft.com/office/drawing/2014/main" id="{141A7084-179B-4810-93FE-3208BEBCB1EB}"/>
              </a:ext>
            </a:extLst>
          </p:cNvPr>
          <p:cNvPicPr>
            <a:picLocks noChangeAspect="1"/>
          </p:cNvPicPr>
          <p:nvPr/>
        </p:nvPicPr>
        <p:blipFill>
          <a:blip r:embed="rId5"/>
          <a:stretch>
            <a:fillRect/>
          </a:stretch>
        </p:blipFill>
        <p:spPr>
          <a:xfrm>
            <a:off x="5016500" y="1926335"/>
            <a:ext cx="7112000" cy="808231"/>
          </a:xfrm>
          <a:prstGeom prst="rect">
            <a:avLst/>
          </a:prstGeom>
        </p:spPr>
      </p:pic>
      <p:pic>
        <p:nvPicPr>
          <p:cNvPr id="15" name="Picture 15" descr="Text&#10;&#10;Description automatically generated">
            <a:extLst>
              <a:ext uri="{FF2B5EF4-FFF2-40B4-BE49-F238E27FC236}">
                <a16:creationId xmlns:a16="http://schemas.microsoft.com/office/drawing/2014/main" id="{FC09F88A-CFC9-471C-938E-BD938603FC52}"/>
              </a:ext>
            </a:extLst>
          </p:cNvPr>
          <p:cNvPicPr>
            <a:picLocks noChangeAspect="1"/>
          </p:cNvPicPr>
          <p:nvPr/>
        </p:nvPicPr>
        <p:blipFill>
          <a:blip r:embed="rId6"/>
          <a:stretch>
            <a:fillRect/>
          </a:stretch>
        </p:blipFill>
        <p:spPr>
          <a:xfrm>
            <a:off x="5513388" y="3270250"/>
            <a:ext cx="1800225" cy="800100"/>
          </a:xfrm>
          <a:prstGeom prst="rect">
            <a:avLst/>
          </a:prstGeom>
        </p:spPr>
      </p:pic>
      <p:sp>
        <p:nvSpPr>
          <p:cNvPr id="3" name="TextBox 2">
            <a:extLst>
              <a:ext uri="{FF2B5EF4-FFF2-40B4-BE49-F238E27FC236}">
                <a16:creationId xmlns:a16="http://schemas.microsoft.com/office/drawing/2014/main" id="{A9E834F5-0A83-421C-BAF1-421367978BF5}"/>
              </a:ext>
            </a:extLst>
          </p:cNvPr>
          <p:cNvSpPr txBox="1"/>
          <p:nvPr/>
        </p:nvSpPr>
        <p:spPr>
          <a:xfrm>
            <a:off x="8648700" y="3314700"/>
            <a:ext cx="25019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eiryo"/>
              </a:rPr>
              <a:t>Overall, similar or worse performance than LDA</a:t>
            </a:r>
          </a:p>
        </p:txBody>
      </p:sp>
    </p:spTree>
    <p:extLst>
      <p:ext uri="{BB962C8B-B14F-4D97-AF65-F5344CB8AC3E}">
        <p14:creationId xmlns:p14="http://schemas.microsoft.com/office/powerpoint/2010/main" val="3198519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7"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8"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3FE4C751-1CD2-8642-B7BF-5F5651CBF43E}"/>
              </a:ext>
            </a:extLst>
          </p:cNvPr>
          <p:cNvSpPr>
            <a:spLocks noGrp="1"/>
          </p:cNvSpPr>
          <p:nvPr>
            <p:ph type="title"/>
          </p:nvPr>
        </p:nvSpPr>
        <p:spPr>
          <a:xfrm>
            <a:off x="1920875" y="442913"/>
            <a:ext cx="6857365" cy="1344612"/>
          </a:xfrm>
        </p:spPr>
        <p:txBody>
          <a:bodyPr anchor="b">
            <a:normAutofit/>
          </a:bodyPr>
          <a:lstStyle/>
          <a:p>
            <a:r>
              <a:rPr lang="en-US" dirty="0"/>
              <a:t>KNN</a:t>
            </a:r>
          </a:p>
        </p:txBody>
      </p:sp>
      <p:pic>
        <p:nvPicPr>
          <p:cNvPr id="4" name="Picture 4" descr="A picture containing text&#10;&#10;Description automatically generated">
            <a:extLst>
              <a:ext uri="{FF2B5EF4-FFF2-40B4-BE49-F238E27FC236}">
                <a16:creationId xmlns:a16="http://schemas.microsoft.com/office/drawing/2014/main" id="{02584B3B-90F9-475D-BBF2-D429073DCF94}"/>
              </a:ext>
            </a:extLst>
          </p:cNvPr>
          <p:cNvPicPr>
            <a:picLocks noGrp="1" noChangeAspect="1"/>
          </p:cNvPicPr>
          <p:nvPr>
            <p:ph idx="1"/>
          </p:nvPr>
        </p:nvPicPr>
        <p:blipFill>
          <a:blip r:embed="rId3"/>
          <a:stretch>
            <a:fillRect/>
          </a:stretch>
        </p:blipFill>
        <p:spPr>
          <a:xfrm>
            <a:off x="-5691" y="5987788"/>
            <a:ext cx="12201966" cy="864880"/>
          </a:xfrm>
        </p:spPr>
      </p:pic>
      <p:pic>
        <p:nvPicPr>
          <p:cNvPr id="5" name="Picture 5" descr="Diagram&#10;&#10;Description automatically generated">
            <a:extLst>
              <a:ext uri="{FF2B5EF4-FFF2-40B4-BE49-F238E27FC236}">
                <a16:creationId xmlns:a16="http://schemas.microsoft.com/office/drawing/2014/main" id="{5A3D908C-0CAC-4C75-9D1F-EF5D9A52FCD1}"/>
              </a:ext>
            </a:extLst>
          </p:cNvPr>
          <p:cNvPicPr>
            <a:picLocks noChangeAspect="1"/>
          </p:cNvPicPr>
          <p:nvPr/>
        </p:nvPicPr>
        <p:blipFill>
          <a:blip r:embed="rId4"/>
          <a:stretch>
            <a:fillRect/>
          </a:stretch>
        </p:blipFill>
        <p:spPr>
          <a:xfrm>
            <a:off x="45050" y="2049554"/>
            <a:ext cx="6248398" cy="3245566"/>
          </a:xfrm>
          <a:prstGeom prst="rect">
            <a:avLst/>
          </a:prstGeom>
        </p:spPr>
      </p:pic>
      <p:sp>
        <p:nvSpPr>
          <p:cNvPr id="3" name="TextBox 2">
            <a:extLst>
              <a:ext uri="{FF2B5EF4-FFF2-40B4-BE49-F238E27FC236}">
                <a16:creationId xmlns:a16="http://schemas.microsoft.com/office/drawing/2014/main" id="{E1E0155A-E173-4880-B467-7D4DE8931C42}"/>
              </a:ext>
            </a:extLst>
          </p:cNvPr>
          <p:cNvSpPr txBox="1"/>
          <p:nvPr/>
        </p:nvSpPr>
        <p:spPr>
          <a:xfrm>
            <a:off x="6794500" y="1308100"/>
            <a:ext cx="876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eiryo"/>
              </a:rPr>
              <a:t>k =1</a:t>
            </a:r>
          </a:p>
        </p:txBody>
      </p:sp>
      <p:sp>
        <p:nvSpPr>
          <p:cNvPr id="12" name="TextBox 11">
            <a:extLst>
              <a:ext uri="{FF2B5EF4-FFF2-40B4-BE49-F238E27FC236}">
                <a16:creationId xmlns:a16="http://schemas.microsoft.com/office/drawing/2014/main" id="{F0C57AEB-B4F3-4456-A481-F0334BE8BA18}"/>
              </a:ext>
            </a:extLst>
          </p:cNvPr>
          <p:cNvSpPr txBox="1"/>
          <p:nvPr/>
        </p:nvSpPr>
        <p:spPr>
          <a:xfrm>
            <a:off x="10756900" y="1308100"/>
            <a:ext cx="11303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eiryo"/>
              </a:rPr>
              <a:t>k =100</a:t>
            </a:r>
          </a:p>
        </p:txBody>
      </p:sp>
      <p:pic>
        <p:nvPicPr>
          <p:cNvPr id="7" name="Picture 7" descr="Shape, rectangle&#10;&#10;Description automatically generated">
            <a:extLst>
              <a:ext uri="{FF2B5EF4-FFF2-40B4-BE49-F238E27FC236}">
                <a16:creationId xmlns:a16="http://schemas.microsoft.com/office/drawing/2014/main" id="{61FCC65D-D541-4530-A87D-A164D0F1C112}"/>
              </a:ext>
            </a:extLst>
          </p:cNvPr>
          <p:cNvPicPr>
            <a:picLocks noChangeAspect="1"/>
          </p:cNvPicPr>
          <p:nvPr/>
        </p:nvPicPr>
        <p:blipFill>
          <a:blip r:embed="rId5"/>
          <a:stretch>
            <a:fillRect/>
          </a:stretch>
        </p:blipFill>
        <p:spPr>
          <a:xfrm>
            <a:off x="6794500" y="2053804"/>
            <a:ext cx="5092700" cy="1188293"/>
          </a:xfrm>
          <a:prstGeom prst="rect">
            <a:avLst/>
          </a:prstGeom>
        </p:spPr>
      </p:pic>
      <p:sp>
        <p:nvSpPr>
          <p:cNvPr id="15" name="TextBox 14">
            <a:extLst>
              <a:ext uri="{FF2B5EF4-FFF2-40B4-BE49-F238E27FC236}">
                <a16:creationId xmlns:a16="http://schemas.microsoft.com/office/drawing/2014/main" id="{ACF8AF5C-1FC5-42B2-BDA2-078E5273EE90}"/>
              </a:ext>
            </a:extLst>
          </p:cNvPr>
          <p:cNvSpPr txBox="1"/>
          <p:nvPr/>
        </p:nvSpPr>
        <p:spPr>
          <a:xfrm>
            <a:off x="7035799" y="3492500"/>
            <a:ext cx="1422400" cy="3820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eiryo"/>
              </a:rPr>
              <a:t>Specificity</a:t>
            </a:r>
            <a:endParaRPr lang="en-US"/>
          </a:p>
        </p:txBody>
      </p:sp>
      <p:sp>
        <p:nvSpPr>
          <p:cNvPr id="22" name="TextBox 21">
            <a:extLst>
              <a:ext uri="{FF2B5EF4-FFF2-40B4-BE49-F238E27FC236}">
                <a16:creationId xmlns:a16="http://schemas.microsoft.com/office/drawing/2014/main" id="{2EC11F29-D3E2-48F0-ABA1-181017620BBF}"/>
              </a:ext>
            </a:extLst>
          </p:cNvPr>
          <p:cNvSpPr txBox="1"/>
          <p:nvPr/>
        </p:nvSpPr>
        <p:spPr>
          <a:xfrm>
            <a:off x="10579098" y="3492499"/>
            <a:ext cx="13589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Meiryo"/>
              </a:rPr>
              <a:t>Accuracy</a:t>
            </a:r>
          </a:p>
        </p:txBody>
      </p:sp>
      <p:pic>
        <p:nvPicPr>
          <p:cNvPr id="8" name="Picture 8" descr="Text&#10;&#10;Description automatically generated">
            <a:extLst>
              <a:ext uri="{FF2B5EF4-FFF2-40B4-BE49-F238E27FC236}">
                <a16:creationId xmlns:a16="http://schemas.microsoft.com/office/drawing/2014/main" id="{352B3F54-F7D6-4137-A64E-DFB8B35DE213}"/>
              </a:ext>
            </a:extLst>
          </p:cNvPr>
          <p:cNvPicPr>
            <a:picLocks noChangeAspect="1"/>
          </p:cNvPicPr>
          <p:nvPr/>
        </p:nvPicPr>
        <p:blipFill>
          <a:blip r:embed="rId6"/>
          <a:stretch>
            <a:fillRect/>
          </a:stretch>
        </p:blipFill>
        <p:spPr>
          <a:xfrm>
            <a:off x="6540500" y="3960829"/>
            <a:ext cx="2743200" cy="2212942"/>
          </a:xfrm>
          <a:prstGeom prst="rect">
            <a:avLst/>
          </a:prstGeom>
        </p:spPr>
      </p:pic>
      <p:sp>
        <p:nvSpPr>
          <p:cNvPr id="9" name="Arrow: Up 8">
            <a:extLst>
              <a:ext uri="{FF2B5EF4-FFF2-40B4-BE49-F238E27FC236}">
                <a16:creationId xmlns:a16="http://schemas.microsoft.com/office/drawing/2014/main" id="{B15AC5CD-2830-4063-B59D-201BF2287E1A}"/>
              </a:ext>
            </a:extLst>
          </p:cNvPr>
          <p:cNvSpPr/>
          <p:nvPr/>
        </p:nvSpPr>
        <p:spPr>
          <a:xfrm>
            <a:off x="6907784" y="3320795"/>
            <a:ext cx="254000" cy="5588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Up 22">
            <a:extLst>
              <a:ext uri="{FF2B5EF4-FFF2-40B4-BE49-F238E27FC236}">
                <a16:creationId xmlns:a16="http://schemas.microsoft.com/office/drawing/2014/main" id="{04CAF11B-C4F6-4F13-B47E-673588BA75EE}"/>
              </a:ext>
            </a:extLst>
          </p:cNvPr>
          <p:cNvSpPr/>
          <p:nvPr/>
        </p:nvSpPr>
        <p:spPr>
          <a:xfrm>
            <a:off x="10501883" y="3320794"/>
            <a:ext cx="254000" cy="558800"/>
          </a:xfrm>
          <a:prstGeom prst="up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0" descr="Text&#10;&#10;Description automatically generated">
            <a:extLst>
              <a:ext uri="{FF2B5EF4-FFF2-40B4-BE49-F238E27FC236}">
                <a16:creationId xmlns:a16="http://schemas.microsoft.com/office/drawing/2014/main" id="{EF459BD1-B0E2-400B-9AC5-D41ED932DF9B}"/>
              </a:ext>
            </a:extLst>
          </p:cNvPr>
          <p:cNvPicPr>
            <a:picLocks noChangeAspect="1"/>
          </p:cNvPicPr>
          <p:nvPr/>
        </p:nvPicPr>
        <p:blipFill>
          <a:blip r:embed="rId7"/>
          <a:stretch>
            <a:fillRect/>
          </a:stretch>
        </p:blipFill>
        <p:spPr>
          <a:xfrm>
            <a:off x="10582275" y="3967163"/>
            <a:ext cx="1060450" cy="2200275"/>
          </a:xfrm>
          <a:prstGeom prst="rect">
            <a:avLst/>
          </a:prstGeom>
        </p:spPr>
      </p:pic>
    </p:spTree>
    <p:extLst>
      <p:ext uri="{BB962C8B-B14F-4D97-AF65-F5344CB8AC3E}">
        <p14:creationId xmlns:p14="http://schemas.microsoft.com/office/powerpoint/2010/main" val="118490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F99D6F98-70CD-7D49-9136-DF0755EB4825}"/>
              </a:ext>
            </a:extLst>
          </p:cNvPr>
          <p:cNvSpPr>
            <a:spLocks noGrp="1"/>
          </p:cNvSpPr>
          <p:nvPr>
            <p:ph type="title"/>
          </p:nvPr>
        </p:nvSpPr>
        <p:spPr>
          <a:xfrm>
            <a:off x="457794" y="107354"/>
            <a:ext cx="6857365" cy="1344612"/>
          </a:xfrm>
        </p:spPr>
        <p:txBody>
          <a:bodyPr anchor="b">
            <a:normAutofit/>
          </a:bodyPr>
          <a:lstStyle/>
          <a:p>
            <a:r>
              <a:rPr lang="en-US" dirty="0"/>
              <a:t>Random Forest</a:t>
            </a:r>
          </a:p>
        </p:txBody>
      </p:sp>
      <p:sp>
        <p:nvSpPr>
          <p:cNvPr id="3" name="Content Placeholder 2">
            <a:extLst>
              <a:ext uri="{FF2B5EF4-FFF2-40B4-BE49-F238E27FC236}">
                <a16:creationId xmlns:a16="http://schemas.microsoft.com/office/drawing/2014/main" id="{888A186F-8EB4-7B46-B8D6-D057032208F3}"/>
              </a:ext>
            </a:extLst>
          </p:cNvPr>
          <p:cNvSpPr>
            <a:spLocks noGrp="1"/>
          </p:cNvSpPr>
          <p:nvPr>
            <p:ph idx="1"/>
          </p:nvPr>
        </p:nvSpPr>
        <p:spPr>
          <a:xfrm>
            <a:off x="457794" y="2078097"/>
            <a:ext cx="9980566" cy="3651250"/>
          </a:xfrm>
        </p:spPr>
        <p:txBody>
          <a:bodyPr>
            <a:noAutofit/>
          </a:bodyPr>
          <a:lstStyle/>
          <a:p>
            <a:pPr marL="285750" indent="-285750">
              <a:buFont typeface="Arial" panose="020B0604020202020204" pitchFamily="34" charset="0"/>
              <a:buChar char="•"/>
            </a:pPr>
            <a:r>
              <a:rPr lang="en-US" sz="1200" dirty="0"/>
              <a:t>Random Forest attempts to build a “forest” which is an ensemble of decision trees, usually trained with the bagging algorithm which is a combination of learning models that increase the overall result. Random forest decorates the trees by choosing a sample of m predictors from original p predictors, thereby making the average of the resulting trees less variable and more reliable.</a:t>
            </a:r>
          </a:p>
          <a:p>
            <a:pPr marL="285750" indent="-285750">
              <a:buFont typeface="Arial" panose="020B0604020202020204" pitchFamily="34" charset="0"/>
              <a:buChar char="•"/>
            </a:pPr>
            <a:r>
              <a:rPr lang="en-US" sz="1200" dirty="0"/>
              <a:t>In random forest </a:t>
            </a:r>
            <a:r>
              <a:rPr lang="en-US" sz="1200" dirty="0" err="1"/>
              <a:t>mtry</a:t>
            </a:r>
            <a:r>
              <a:rPr lang="en-US" sz="1200" dirty="0"/>
              <a:t> (Number of variables randomly sampled as candidates at each split) and </a:t>
            </a:r>
            <a:r>
              <a:rPr lang="en-US" sz="1200" dirty="0" err="1"/>
              <a:t>ntree</a:t>
            </a:r>
            <a:r>
              <a:rPr lang="en-US" sz="1200" dirty="0"/>
              <a:t> (Number of trees to grow) parameters were calibrated to get the best results. </a:t>
            </a:r>
          </a:p>
          <a:p>
            <a:pPr marL="285750" indent="-285750">
              <a:buFont typeface="Arial" panose="020B0604020202020204" pitchFamily="34" charset="0"/>
              <a:buChar char="•"/>
            </a:pPr>
            <a:r>
              <a:rPr lang="en-US" sz="1200" dirty="0"/>
              <a:t>Typical number of predictors for a split candidate is chosen to be m ≈ √p and for this scenario after multiple trials we obtained optimal accuracy with </a:t>
            </a:r>
            <a:r>
              <a:rPr lang="en-US" sz="1200" dirty="0" err="1"/>
              <a:t>mtry</a:t>
            </a:r>
            <a:r>
              <a:rPr lang="en-US" sz="1200" dirty="0"/>
              <a:t> = 5 and tree size = 2000. </a:t>
            </a:r>
          </a:p>
          <a:p>
            <a:pPr marL="285750" indent="-285750">
              <a:buFont typeface="Arial" panose="020B0604020202020204" pitchFamily="34" charset="0"/>
              <a:buChar char="•"/>
            </a:pPr>
            <a:r>
              <a:rPr lang="en-US" sz="1200" dirty="0"/>
              <a:t>Variable of importance plots based on Mean decrease accuracy and </a:t>
            </a:r>
            <a:r>
              <a:rPr lang="en-US" sz="1200" dirty="0" err="1"/>
              <a:t>gini</a:t>
            </a:r>
            <a:r>
              <a:rPr lang="en-US" sz="1200" dirty="0"/>
              <a:t> indicates that Gold, GDP, </a:t>
            </a:r>
            <a:r>
              <a:rPr lang="en-US" sz="1200" dirty="0" err="1"/>
              <a:t>CoVID</a:t>
            </a:r>
            <a:r>
              <a:rPr lang="en-US" sz="1200" dirty="0"/>
              <a:t> Deaths, </a:t>
            </a:r>
            <a:r>
              <a:rPr lang="en-US" sz="1200" dirty="0" err="1"/>
              <a:t>CoVID</a:t>
            </a:r>
            <a:r>
              <a:rPr lang="en-US" sz="1200" dirty="0"/>
              <a:t> Cases, Unemployment contributed significantly to the model</a:t>
            </a:r>
          </a:p>
        </p:txBody>
      </p:sp>
    </p:spTree>
    <p:extLst>
      <p:ext uri="{BB962C8B-B14F-4D97-AF65-F5344CB8AC3E}">
        <p14:creationId xmlns:p14="http://schemas.microsoft.com/office/powerpoint/2010/main" val="2376334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Freeform: Shape 44">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6" name="Freeform: Shape 46">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7" name="Freeform: Shape 48">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98" name="Freeform: Shape 50">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99" name="Freeform: Shape 52">
            <a:extLst>
              <a:ext uri="{FF2B5EF4-FFF2-40B4-BE49-F238E27FC236}">
                <a16:creationId xmlns:a16="http://schemas.microsoft.com/office/drawing/2014/main" id="{BB168F72-A342-4B52-B314-F53AC19A4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0" name="Freeform: Shape 54">
            <a:extLst>
              <a:ext uri="{FF2B5EF4-FFF2-40B4-BE49-F238E27FC236}">
                <a16:creationId xmlns:a16="http://schemas.microsoft.com/office/drawing/2014/main" id="{66E92082-8FC1-49D3-A908-48C155A81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1" name="Freeform: Shape 56">
            <a:extLst>
              <a:ext uri="{FF2B5EF4-FFF2-40B4-BE49-F238E27FC236}">
                <a16:creationId xmlns:a16="http://schemas.microsoft.com/office/drawing/2014/main" id="{DF2CC012-05E5-4253-848D-2541E40D1D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02" name="Rectangle 5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3" name="Freeform: Shape 60">
            <a:extLst>
              <a:ext uri="{FF2B5EF4-FFF2-40B4-BE49-F238E27FC236}">
                <a16:creationId xmlns:a16="http://schemas.microsoft.com/office/drawing/2014/main" id="{72DE1C57-D84D-454A-97DA-37853D620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1434" y="1256311"/>
            <a:ext cx="4488025" cy="416561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 name="Freeform: Shape 62">
            <a:extLst>
              <a:ext uri="{FF2B5EF4-FFF2-40B4-BE49-F238E27FC236}">
                <a16:creationId xmlns:a16="http://schemas.microsoft.com/office/drawing/2014/main" id="{31437A4E-9974-46F8-9CF5-F5274DC0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22228" y="1431245"/>
            <a:ext cx="4196962" cy="38404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5" name="Freeform: Shape 64">
            <a:extLst>
              <a:ext uri="{FF2B5EF4-FFF2-40B4-BE49-F238E27FC236}">
                <a16:creationId xmlns:a16="http://schemas.microsoft.com/office/drawing/2014/main" id="{CB0E7F16-5843-4E77-B45E-A64123E7EF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6523274" y="969933"/>
            <a:ext cx="4908132" cy="468844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3">
            <a:extLst>
              <a:ext uri="{FF2B5EF4-FFF2-40B4-BE49-F238E27FC236}">
                <a16:creationId xmlns:a16="http://schemas.microsoft.com/office/drawing/2014/main" id="{4C688912-D3A1-5147-B07D-BC9DF0F5ECCA}"/>
              </a:ext>
            </a:extLst>
          </p:cNvPr>
          <p:cNvSpPr txBox="1"/>
          <p:nvPr/>
        </p:nvSpPr>
        <p:spPr>
          <a:xfrm>
            <a:off x="176169" y="236739"/>
            <a:ext cx="5112634" cy="371942"/>
          </a:xfrm>
          <a:prstGeom prst="rect">
            <a:avLst/>
          </a:prstGeom>
        </p:spPr>
        <p:txBody>
          <a:bodyPr vert="horz" lIns="109728" tIns="109728" rIns="109728" bIns="91440" rtlCol="0" anchor="b">
            <a:normAutofit lnSpcReduction="10000"/>
          </a:bodyPr>
          <a:lstStyle/>
          <a:p>
            <a:pPr algn="ctr">
              <a:lnSpc>
                <a:spcPct val="120000"/>
              </a:lnSpc>
              <a:spcBef>
                <a:spcPct val="0"/>
              </a:spcBef>
              <a:spcAft>
                <a:spcPts val="600"/>
              </a:spcAft>
            </a:pPr>
            <a:r>
              <a:rPr lang="en-US" sz="1000" b="1" spc="150" dirty="0">
                <a:solidFill>
                  <a:schemeClr val="tx1">
                    <a:lumMod val="75000"/>
                    <a:lumOff val="25000"/>
                  </a:schemeClr>
                </a:solidFill>
                <a:latin typeface="+mj-lt"/>
                <a:ea typeface="+mj-ea"/>
                <a:cs typeface="+mj-cs"/>
              </a:rPr>
              <a:t>Variable of importance</a:t>
            </a:r>
          </a:p>
        </p:txBody>
      </p:sp>
      <p:pic>
        <p:nvPicPr>
          <p:cNvPr id="21" name="Picture 2">
            <a:extLst>
              <a:ext uri="{FF2B5EF4-FFF2-40B4-BE49-F238E27FC236}">
                <a16:creationId xmlns:a16="http://schemas.microsoft.com/office/drawing/2014/main" id="{DC6B0A39-C845-3146-9D0C-CB7A79E4B34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1535" y="829195"/>
            <a:ext cx="2374642" cy="23152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9F1C3F3C-B792-7E4A-A6DC-B99E3939CC8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27911" y="1097947"/>
            <a:ext cx="2504980" cy="17597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3">
            <a:extLst>
              <a:ext uri="{FF2B5EF4-FFF2-40B4-BE49-F238E27FC236}">
                <a16:creationId xmlns:a16="http://schemas.microsoft.com/office/drawing/2014/main" id="{25D4E944-3149-8B48-9A90-3B3BF079D74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1534" y="3722539"/>
            <a:ext cx="2374642" cy="231527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a:extLst>
              <a:ext uri="{FF2B5EF4-FFF2-40B4-BE49-F238E27FC236}">
                <a16:creationId xmlns:a16="http://schemas.microsoft.com/office/drawing/2014/main" id="{9B461C61-D94B-7B4C-B2A7-23704232B90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244894" y="4007206"/>
            <a:ext cx="2485331" cy="1745945"/>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BE137E46-29C2-DC4A-A398-87D2258B9317}"/>
              </a:ext>
            </a:extLst>
          </p:cNvPr>
          <p:cNvSpPr txBox="1"/>
          <p:nvPr/>
        </p:nvSpPr>
        <p:spPr>
          <a:xfrm>
            <a:off x="1255976" y="3213556"/>
            <a:ext cx="981511" cy="215444"/>
          </a:xfrm>
          <a:prstGeom prst="rect">
            <a:avLst/>
          </a:prstGeom>
          <a:noFill/>
        </p:spPr>
        <p:txBody>
          <a:bodyPr wrap="square" rtlCol="0">
            <a:spAutoFit/>
          </a:bodyPr>
          <a:lstStyle/>
          <a:p>
            <a:r>
              <a:rPr lang="en-US" sz="800" dirty="0"/>
              <a:t>SPX</a:t>
            </a:r>
          </a:p>
        </p:txBody>
      </p:sp>
      <p:sp>
        <p:nvSpPr>
          <p:cNvPr id="74" name="TextBox 73">
            <a:extLst>
              <a:ext uri="{FF2B5EF4-FFF2-40B4-BE49-F238E27FC236}">
                <a16:creationId xmlns:a16="http://schemas.microsoft.com/office/drawing/2014/main" id="{D6B4BA79-3E31-B04E-9172-88B6C110E488}"/>
              </a:ext>
            </a:extLst>
          </p:cNvPr>
          <p:cNvSpPr txBox="1"/>
          <p:nvPr/>
        </p:nvSpPr>
        <p:spPr>
          <a:xfrm>
            <a:off x="3996803" y="3036748"/>
            <a:ext cx="981511" cy="215444"/>
          </a:xfrm>
          <a:prstGeom prst="rect">
            <a:avLst/>
          </a:prstGeom>
          <a:noFill/>
        </p:spPr>
        <p:txBody>
          <a:bodyPr wrap="square" rtlCol="0">
            <a:spAutoFit/>
          </a:bodyPr>
          <a:lstStyle/>
          <a:p>
            <a:r>
              <a:rPr lang="en-US" sz="800" dirty="0"/>
              <a:t>DJIA</a:t>
            </a:r>
          </a:p>
        </p:txBody>
      </p:sp>
      <p:sp>
        <p:nvSpPr>
          <p:cNvPr id="76" name="TextBox 75">
            <a:extLst>
              <a:ext uri="{FF2B5EF4-FFF2-40B4-BE49-F238E27FC236}">
                <a16:creationId xmlns:a16="http://schemas.microsoft.com/office/drawing/2014/main" id="{7345A4DE-5EF9-F446-B894-D46BB2FFCC7A}"/>
              </a:ext>
            </a:extLst>
          </p:cNvPr>
          <p:cNvSpPr txBox="1"/>
          <p:nvPr/>
        </p:nvSpPr>
        <p:spPr>
          <a:xfrm>
            <a:off x="1228099" y="6142616"/>
            <a:ext cx="981511" cy="215444"/>
          </a:xfrm>
          <a:prstGeom prst="rect">
            <a:avLst/>
          </a:prstGeom>
          <a:noFill/>
        </p:spPr>
        <p:txBody>
          <a:bodyPr wrap="square" rtlCol="0">
            <a:spAutoFit/>
          </a:bodyPr>
          <a:lstStyle/>
          <a:p>
            <a:r>
              <a:rPr lang="en-US" sz="800" dirty="0"/>
              <a:t>BTC</a:t>
            </a:r>
          </a:p>
        </p:txBody>
      </p:sp>
      <p:sp>
        <p:nvSpPr>
          <p:cNvPr id="78" name="TextBox 77">
            <a:extLst>
              <a:ext uri="{FF2B5EF4-FFF2-40B4-BE49-F238E27FC236}">
                <a16:creationId xmlns:a16="http://schemas.microsoft.com/office/drawing/2014/main" id="{CCCCB93C-4093-C446-BE9C-598743B972D6}"/>
              </a:ext>
            </a:extLst>
          </p:cNvPr>
          <p:cNvSpPr txBox="1"/>
          <p:nvPr/>
        </p:nvSpPr>
        <p:spPr>
          <a:xfrm>
            <a:off x="4135204" y="5894156"/>
            <a:ext cx="981511" cy="215444"/>
          </a:xfrm>
          <a:prstGeom prst="rect">
            <a:avLst/>
          </a:prstGeom>
          <a:noFill/>
        </p:spPr>
        <p:txBody>
          <a:bodyPr wrap="square" rtlCol="0">
            <a:spAutoFit/>
          </a:bodyPr>
          <a:lstStyle/>
          <a:p>
            <a:r>
              <a:rPr lang="en-US" sz="800" dirty="0"/>
              <a:t>NDX</a:t>
            </a:r>
          </a:p>
        </p:txBody>
      </p:sp>
      <p:sp>
        <p:nvSpPr>
          <p:cNvPr id="82" name="TextBox 81">
            <a:extLst>
              <a:ext uri="{FF2B5EF4-FFF2-40B4-BE49-F238E27FC236}">
                <a16:creationId xmlns:a16="http://schemas.microsoft.com/office/drawing/2014/main" id="{8633E02A-5298-4D4A-A9C1-DE7EE5D89D42}"/>
              </a:ext>
            </a:extLst>
          </p:cNvPr>
          <p:cNvSpPr txBox="1"/>
          <p:nvPr/>
        </p:nvSpPr>
        <p:spPr>
          <a:xfrm>
            <a:off x="6729962" y="2389469"/>
            <a:ext cx="981511" cy="215444"/>
          </a:xfrm>
          <a:prstGeom prst="rect">
            <a:avLst/>
          </a:prstGeom>
          <a:noFill/>
        </p:spPr>
        <p:txBody>
          <a:bodyPr wrap="square" rtlCol="0">
            <a:spAutoFit/>
          </a:bodyPr>
          <a:lstStyle/>
          <a:p>
            <a:r>
              <a:rPr lang="en-US" sz="800" dirty="0"/>
              <a:t>SPX</a:t>
            </a:r>
          </a:p>
        </p:txBody>
      </p:sp>
      <p:pic>
        <p:nvPicPr>
          <p:cNvPr id="9" name="Picture 8">
            <a:extLst>
              <a:ext uri="{FF2B5EF4-FFF2-40B4-BE49-F238E27FC236}">
                <a16:creationId xmlns:a16="http://schemas.microsoft.com/office/drawing/2014/main" id="{5D7F3E7B-DF94-604C-80B6-CADC018DD5F4}"/>
              </a:ext>
            </a:extLst>
          </p:cNvPr>
          <p:cNvPicPr>
            <a:picLocks noChangeAspect="1"/>
          </p:cNvPicPr>
          <p:nvPr/>
        </p:nvPicPr>
        <p:blipFill>
          <a:blip r:embed="rId6"/>
          <a:stretch>
            <a:fillRect/>
          </a:stretch>
        </p:blipFill>
        <p:spPr>
          <a:xfrm>
            <a:off x="6016895" y="3782533"/>
            <a:ext cx="1968500" cy="1143000"/>
          </a:xfrm>
          <a:prstGeom prst="rect">
            <a:avLst/>
          </a:prstGeom>
        </p:spPr>
      </p:pic>
      <p:sp>
        <p:nvSpPr>
          <p:cNvPr id="94" name="TextBox 93">
            <a:extLst>
              <a:ext uri="{FF2B5EF4-FFF2-40B4-BE49-F238E27FC236}">
                <a16:creationId xmlns:a16="http://schemas.microsoft.com/office/drawing/2014/main" id="{756A1A9E-18A7-6648-BC83-8CA7C4CE548C}"/>
              </a:ext>
            </a:extLst>
          </p:cNvPr>
          <p:cNvSpPr txBox="1"/>
          <p:nvPr/>
        </p:nvSpPr>
        <p:spPr>
          <a:xfrm>
            <a:off x="9563168" y="5120772"/>
            <a:ext cx="981511" cy="215444"/>
          </a:xfrm>
          <a:prstGeom prst="rect">
            <a:avLst/>
          </a:prstGeom>
          <a:noFill/>
        </p:spPr>
        <p:txBody>
          <a:bodyPr wrap="square" rtlCol="0">
            <a:spAutoFit/>
          </a:bodyPr>
          <a:lstStyle/>
          <a:p>
            <a:r>
              <a:rPr lang="en-US" sz="800" dirty="0"/>
              <a:t>NDX</a:t>
            </a:r>
          </a:p>
        </p:txBody>
      </p:sp>
      <p:cxnSp>
        <p:nvCxnSpPr>
          <p:cNvPr id="17" name="Straight Connector 16">
            <a:extLst>
              <a:ext uri="{FF2B5EF4-FFF2-40B4-BE49-F238E27FC236}">
                <a16:creationId xmlns:a16="http://schemas.microsoft.com/office/drawing/2014/main" id="{E7E70621-8D3C-CE40-8019-528E52E5EB30}"/>
              </a:ext>
            </a:extLst>
          </p:cNvPr>
          <p:cNvCxnSpPr/>
          <p:nvPr/>
        </p:nvCxnSpPr>
        <p:spPr>
          <a:xfrm>
            <a:off x="5897461" y="520117"/>
            <a:ext cx="0" cy="5622499"/>
          </a:xfrm>
          <a:prstGeom prst="line">
            <a:avLst/>
          </a:prstGeom>
        </p:spPr>
        <p:style>
          <a:lnRef idx="1">
            <a:schemeClr val="dk1"/>
          </a:lnRef>
          <a:fillRef idx="0">
            <a:schemeClr val="dk1"/>
          </a:fillRef>
          <a:effectRef idx="0">
            <a:schemeClr val="dk1"/>
          </a:effectRef>
          <a:fontRef idx="minor">
            <a:schemeClr val="tx1"/>
          </a:fontRef>
        </p:style>
      </p:cxnSp>
      <p:sp>
        <p:nvSpPr>
          <p:cNvPr id="107" name="TextBox 106">
            <a:extLst>
              <a:ext uri="{FF2B5EF4-FFF2-40B4-BE49-F238E27FC236}">
                <a16:creationId xmlns:a16="http://schemas.microsoft.com/office/drawing/2014/main" id="{BC200549-334B-BF4C-9981-0321C6326B08}"/>
              </a:ext>
            </a:extLst>
          </p:cNvPr>
          <p:cNvSpPr txBox="1"/>
          <p:nvPr/>
        </p:nvSpPr>
        <p:spPr>
          <a:xfrm>
            <a:off x="6034710" y="6093687"/>
            <a:ext cx="5112634" cy="371942"/>
          </a:xfrm>
          <a:prstGeom prst="rect">
            <a:avLst/>
          </a:prstGeom>
        </p:spPr>
        <p:txBody>
          <a:bodyPr vert="horz" lIns="109728" tIns="109728" rIns="109728" bIns="91440" rtlCol="0" anchor="b">
            <a:normAutofit lnSpcReduction="10000"/>
          </a:bodyPr>
          <a:lstStyle/>
          <a:p>
            <a:pPr algn="ctr">
              <a:lnSpc>
                <a:spcPct val="120000"/>
              </a:lnSpc>
              <a:spcBef>
                <a:spcPct val="0"/>
              </a:spcBef>
              <a:spcAft>
                <a:spcPts val="600"/>
              </a:spcAft>
            </a:pPr>
            <a:r>
              <a:rPr lang="en-US" sz="1000" b="1" spc="150" dirty="0">
                <a:solidFill>
                  <a:schemeClr val="tx1">
                    <a:lumMod val="75000"/>
                    <a:lumOff val="25000"/>
                  </a:schemeClr>
                </a:solidFill>
                <a:latin typeface="+mj-lt"/>
                <a:ea typeface="+mj-ea"/>
                <a:cs typeface="+mj-cs"/>
              </a:rPr>
              <a:t>Confusion Matrix</a:t>
            </a:r>
          </a:p>
        </p:txBody>
      </p:sp>
      <p:pic>
        <p:nvPicPr>
          <p:cNvPr id="19" name="Picture 18">
            <a:extLst>
              <a:ext uri="{FF2B5EF4-FFF2-40B4-BE49-F238E27FC236}">
                <a16:creationId xmlns:a16="http://schemas.microsoft.com/office/drawing/2014/main" id="{2DF3980E-B997-C845-841A-9764CBFCE447}"/>
              </a:ext>
            </a:extLst>
          </p:cNvPr>
          <p:cNvPicPr>
            <a:picLocks noChangeAspect="1"/>
          </p:cNvPicPr>
          <p:nvPr/>
        </p:nvPicPr>
        <p:blipFill>
          <a:blip r:embed="rId7"/>
          <a:stretch>
            <a:fillRect/>
          </a:stretch>
        </p:blipFill>
        <p:spPr>
          <a:xfrm>
            <a:off x="6081836" y="980318"/>
            <a:ext cx="1905000" cy="1193800"/>
          </a:xfrm>
          <a:prstGeom prst="rect">
            <a:avLst/>
          </a:prstGeom>
        </p:spPr>
      </p:pic>
      <p:sp>
        <p:nvSpPr>
          <p:cNvPr id="108" name="TextBox 107">
            <a:extLst>
              <a:ext uri="{FF2B5EF4-FFF2-40B4-BE49-F238E27FC236}">
                <a16:creationId xmlns:a16="http://schemas.microsoft.com/office/drawing/2014/main" id="{54591BAB-01C4-1548-BB4A-942F859DAF8C}"/>
              </a:ext>
            </a:extLst>
          </p:cNvPr>
          <p:cNvSpPr txBox="1"/>
          <p:nvPr/>
        </p:nvSpPr>
        <p:spPr>
          <a:xfrm>
            <a:off x="6472616" y="5201101"/>
            <a:ext cx="981511" cy="215444"/>
          </a:xfrm>
          <a:prstGeom prst="rect">
            <a:avLst/>
          </a:prstGeom>
          <a:noFill/>
        </p:spPr>
        <p:txBody>
          <a:bodyPr wrap="square" rtlCol="0">
            <a:spAutoFit/>
          </a:bodyPr>
          <a:lstStyle/>
          <a:p>
            <a:r>
              <a:rPr lang="en-US" sz="800" dirty="0"/>
              <a:t>BTC</a:t>
            </a:r>
          </a:p>
        </p:txBody>
      </p:sp>
      <p:sp>
        <p:nvSpPr>
          <p:cNvPr id="109" name="TextBox 108">
            <a:extLst>
              <a:ext uri="{FF2B5EF4-FFF2-40B4-BE49-F238E27FC236}">
                <a16:creationId xmlns:a16="http://schemas.microsoft.com/office/drawing/2014/main" id="{486D147A-24A6-6945-8378-4A3C1AC5FE28}"/>
              </a:ext>
            </a:extLst>
          </p:cNvPr>
          <p:cNvSpPr txBox="1"/>
          <p:nvPr/>
        </p:nvSpPr>
        <p:spPr>
          <a:xfrm>
            <a:off x="9647058" y="2320514"/>
            <a:ext cx="981511" cy="215444"/>
          </a:xfrm>
          <a:prstGeom prst="rect">
            <a:avLst/>
          </a:prstGeom>
          <a:noFill/>
        </p:spPr>
        <p:txBody>
          <a:bodyPr wrap="square" rtlCol="0">
            <a:spAutoFit/>
          </a:bodyPr>
          <a:lstStyle/>
          <a:p>
            <a:r>
              <a:rPr lang="en-US" sz="800" dirty="0"/>
              <a:t>DJIA</a:t>
            </a:r>
          </a:p>
        </p:txBody>
      </p:sp>
      <p:pic>
        <p:nvPicPr>
          <p:cNvPr id="31" name="Picture 30">
            <a:extLst>
              <a:ext uri="{FF2B5EF4-FFF2-40B4-BE49-F238E27FC236}">
                <a16:creationId xmlns:a16="http://schemas.microsoft.com/office/drawing/2014/main" id="{A118105A-0714-9744-BC6A-2165C2094EBD}"/>
              </a:ext>
            </a:extLst>
          </p:cNvPr>
          <p:cNvPicPr>
            <a:picLocks noChangeAspect="1"/>
          </p:cNvPicPr>
          <p:nvPr/>
        </p:nvPicPr>
        <p:blipFill>
          <a:blip r:embed="rId8"/>
          <a:stretch>
            <a:fillRect/>
          </a:stretch>
        </p:blipFill>
        <p:spPr>
          <a:xfrm>
            <a:off x="8983203" y="3804350"/>
            <a:ext cx="1905000" cy="1193800"/>
          </a:xfrm>
          <a:prstGeom prst="rect">
            <a:avLst/>
          </a:prstGeom>
        </p:spPr>
      </p:pic>
      <p:pic>
        <p:nvPicPr>
          <p:cNvPr id="33" name="Picture 32">
            <a:extLst>
              <a:ext uri="{FF2B5EF4-FFF2-40B4-BE49-F238E27FC236}">
                <a16:creationId xmlns:a16="http://schemas.microsoft.com/office/drawing/2014/main" id="{36CBC00F-2D56-DB4C-BA86-FE59E956DA37}"/>
              </a:ext>
            </a:extLst>
          </p:cNvPr>
          <p:cNvPicPr>
            <a:picLocks noChangeAspect="1"/>
          </p:cNvPicPr>
          <p:nvPr/>
        </p:nvPicPr>
        <p:blipFill>
          <a:blip r:embed="rId9"/>
          <a:stretch>
            <a:fillRect/>
          </a:stretch>
        </p:blipFill>
        <p:spPr>
          <a:xfrm>
            <a:off x="8975446" y="980318"/>
            <a:ext cx="1905000" cy="1193800"/>
          </a:xfrm>
          <a:prstGeom prst="rect">
            <a:avLst/>
          </a:prstGeom>
        </p:spPr>
      </p:pic>
    </p:spTree>
    <p:extLst>
      <p:ext uri="{BB962C8B-B14F-4D97-AF65-F5344CB8AC3E}">
        <p14:creationId xmlns:p14="http://schemas.microsoft.com/office/powerpoint/2010/main" val="194693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29C2512D-F679-CA4E-9C40-EF565F37A7DE}"/>
              </a:ext>
            </a:extLst>
          </p:cNvPr>
          <p:cNvSpPr>
            <a:spLocks noGrp="1"/>
          </p:cNvSpPr>
          <p:nvPr>
            <p:ph type="title"/>
          </p:nvPr>
        </p:nvSpPr>
        <p:spPr>
          <a:xfrm>
            <a:off x="344002" y="407973"/>
            <a:ext cx="6857365" cy="1344612"/>
          </a:xfrm>
        </p:spPr>
        <p:txBody>
          <a:bodyPr anchor="b">
            <a:normAutofit/>
          </a:bodyPr>
          <a:lstStyle/>
          <a:p>
            <a:r>
              <a:rPr lang="en-US" dirty="0"/>
              <a:t>XGBoost</a:t>
            </a:r>
          </a:p>
        </p:txBody>
      </p:sp>
      <p:sp>
        <p:nvSpPr>
          <p:cNvPr id="3" name="Content Placeholder 2">
            <a:extLst>
              <a:ext uri="{FF2B5EF4-FFF2-40B4-BE49-F238E27FC236}">
                <a16:creationId xmlns:a16="http://schemas.microsoft.com/office/drawing/2014/main" id="{9EA69187-6882-5A40-851D-C89403FB39BF}"/>
              </a:ext>
            </a:extLst>
          </p:cNvPr>
          <p:cNvSpPr>
            <a:spLocks noGrp="1"/>
          </p:cNvSpPr>
          <p:nvPr>
            <p:ph idx="1"/>
          </p:nvPr>
        </p:nvSpPr>
        <p:spPr>
          <a:xfrm>
            <a:off x="577267" y="2001936"/>
            <a:ext cx="10703443" cy="3695784"/>
          </a:xfrm>
        </p:spPr>
        <p:txBody>
          <a:bodyPr>
            <a:normAutofit fontScale="25000" lnSpcReduction="20000"/>
          </a:bodyPr>
          <a:lstStyle/>
          <a:p>
            <a:pPr marL="571500" indent="-571500">
              <a:buFont typeface="Arial" panose="020B0604020202020204" pitchFamily="34" charset="0"/>
              <a:buChar char="•"/>
            </a:pPr>
            <a:r>
              <a:rPr lang="en-US" sz="4800" dirty="0"/>
              <a:t>Extreme Gradient Boosting is an optimized distributed gradient boosting library designed to be highly efficient and flexible. Gradient Boosting attempts to minimize the loss function by adding weak learns using a gradient descent optimization algorithm. </a:t>
            </a:r>
          </a:p>
          <a:p>
            <a:pPr marL="571500" indent="-571500">
              <a:buFont typeface="Arial" panose="020B0604020202020204" pitchFamily="34" charset="0"/>
              <a:buChar char="•"/>
            </a:pPr>
            <a:r>
              <a:rPr lang="en-US" sz="4800" dirty="0"/>
              <a:t>XGBoost has 4 </a:t>
            </a:r>
            <a:r>
              <a:rPr lang="en-US" sz="4800" dirty="0" err="1"/>
              <a:t>builtin</a:t>
            </a:r>
            <a:r>
              <a:rPr lang="en-US" sz="4800" dirty="0"/>
              <a:t> tree methods, namely exact, </a:t>
            </a:r>
            <a:r>
              <a:rPr lang="en-US" sz="4800" dirty="0" err="1"/>
              <a:t>approx</a:t>
            </a:r>
            <a:r>
              <a:rPr lang="en-US" sz="4800" dirty="0"/>
              <a:t>, hist and </a:t>
            </a:r>
            <a:r>
              <a:rPr lang="en-US" sz="4800" dirty="0" err="1"/>
              <a:t>gpu_hist</a:t>
            </a:r>
            <a:r>
              <a:rPr lang="en-US" sz="4800" dirty="0"/>
              <a:t>. Overfitting can be controlled in XGBoost using </a:t>
            </a:r>
            <a:r>
              <a:rPr lang="en-US" sz="4800" dirty="0" err="1"/>
              <a:t>max_depth</a:t>
            </a:r>
            <a:r>
              <a:rPr lang="en-US" sz="4800" dirty="0"/>
              <a:t>, </a:t>
            </a:r>
            <a:r>
              <a:rPr lang="en-US" sz="4800" dirty="0" err="1"/>
              <a:t>min_child_weight</a:t>
            </a:r>
            <a:r>
              <a:rPr lang="en-US" sz="4800" dirty="0"/>
              <a:t> and gamma, subsample and eta parameters</a:t>
            </a:r>
          </a:p>
          <a:p>
            <a:pPr marL="571500" indent="-571500">
              <a:buFont typeface="Arial" panose="020B0604020202020204" pitchFamily="34" charset="0"/>
              <a:buChar char="•"/>
            </a:pPr>
            <a:r>
              <a:rPr lang="en-US" sz="4800" dirty="0"/>
              <a:t>For training boosted tree models, there are 2 parameters used for choosing algorithms, namely updater and </a:t>
            </a:r>
            <a:r>
              <a:rPr lang="en-US" sz="4800" dirty="0" err="1"/>
              <a:t>tree_method</a:t>
            </a:r>
            <a:r>
              <a:rPr lang="en-US" sz="4800" dirty="0"/>
              <a:t>. Parameter updater is more primitive</a:t>
            </a:r>
          </a:p>
          <a:p>
            <a:pPr marL="571500" indent="-571500">
              <a:buFont typeface="Arial" panose="020B0604020202020204" pitchFamily="34" charset="0"/>
              <a:buChar char="•"/>
            </a:pPr>
            <a:r>
              <a:rPr lang="en-US" sz="4800" dirty="0"/>
              <a:t>Various parameters eta, gamma, </a:t>
            </a:r>
            <a:r>
              <a:rPr lang="en-US" sz="4800" dirty="0" err="1"/>
              <a:t>nrounds</a:t>
            </a:r>
            <a:r>
              <a:rPr lang="en-US" sz="4800" dirty="0"/>
              <a:t>, booster, sampling method, subsample, tree method were tried and optimal accuracy were obtained using </a:t>
            </a:r>
            <a:r>
              <a:rPr lang="en-US" sz="4800" dirty="0" err="1"/>
              <a:t>max_depth</a:t>
            </a:r>
            <a:r>
              <a:rPr lang="en-US" sz="4800" dirty="0"/>
              <a:t>=100, eta=0.2, </a:t>
            </a:r>
            <a:r>
              <a:rPr lang="en-US" sz="4800" dirty="0" err="1"/>
              <a:t>nrounds</a:t>
            </a:r>
            <a:r>
              <a:rPr lang="en-US" sz="4800" dirty="0"/>
              <a:t>=100, gamma=0.5, </a:t>
            </a:r>
            <a:r>
              <a:rPr lang="en-US" sz="4800" dirty="0" err="1"/>
              <a:t>tree_method</a:t>
            </a:r>
            <a:r>
              <a:rPr lang="en-US" sz="4800" dirty="0"/>
              <a:t>=exact with </a:t>
            </a:r>
            <a:r>
              <a:rPr lang="en-US" sz="4800" dirty="0" err="1"/>
              <a:t>binary:logistic</a:t>
            </a:r>
            <a:r>
              <a:rPr lang="en-US" sz="4800" dirty="0"/>
              <a:t> as objective function. Variable of importance suggests TSA, Gold, Oil, TLT, Oil and </a:t>
            </a:r>
            <a:r>
              <a:rPr lang="en-US" sz="4800" dirty="0" err="1"/>
              <a:t>CoVID</a:t>
            </a:r>
            <a:r>
              <a:rPr lang="en-US" sz="4800" dirty="0"/>
              <a:t> Cases played significant roles in the model construction. Accuracy was highest for SPX prediction with value of </a:t>
            </a:r>
            <a:r>
              <a:rPr lang="en-US" sz="4800" u="sng" dirty="0"/>
              <a:t>0.6196</a:t>
            </a:r>
            <a:endParaRPr lang="en-US" sz="4800" dirty="0"/>
          </a:p>
          <a:p>
            <a:pPr marL="285750" indent="-285750">
              <a:buFont typeface="Arial" panose="020B0604020202020204" pitchFamily="34" charset="0"/>
              <a:buChar char="•"/>
            </a:pPr>
            <a:endParaRPr lang="en-US" dirty="0"/>
          </a:p>
          <a:p>
            <a:br>
              <a:rPr lang="en-US" dirty="0"/>
            </a:br>
            <a:endParaRPr lang="en-US" dirty="0"/>
          </a:p>
        </p:txBody>
      </p:sp>
    </p:spTree>
    <p:extLst>
      <p:ext uri="{BB962C8B-B14F-4D97-AF65-F5344CB8AC3E}">
        <p14:creationId xmlns:p14="http://schemas.microsoft.com/office/powerpoint/2010/main" val="319593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Content Placeholder 3">
            <a:extLst>
              <a:ext uri="{FF2B5EF4-FFF2-40B4-BE49-F238E27FC236}">
                <a16:creationId xmlns:a16="http://schemas.microsoft.com/office/drawing/2014/main" id="{93A81E2A-87FC-C94A-BB95-2907139D700F}"/>
              </a:ext>
            </a:extLst>
          </p:cNvPr>
          <p:cNvPicPr>
            <a:picLocks noGrp="1" noChangeAspect="1"/>
          </p:cNvPicPr>
          <p:nvPr>
            <p:ph idx="1"/>
          </p:nvPr>
        </p:nvPicPr>
        <p:blipFill>
          <a:blip r:embed="rId2"/>
          <a:stretch>
            <a:fillRect/>
          </a:stretch>
        </p:blipFill>
        <p:spPr>
          <a:xfrm>
            <a:off x="259752" y="4844419"/>
            <a:ext cx="11812006" cy="1938536"/>
          </a:xfrm>
          <a:prstGeom prst="rect">
            <a:avLst/>
          </a:prstGeom>
        </p:spPr>
      </p:pic>
      <p:pic>
        <p:nvPicPr>
          <p:cNvPr id="10" name="Picture 9">
            <a:extLst>
              <a:ext uri="{FF2B5EF4-FFF2-40B4-BE49-F238E27FC236}">
                <a16:creationId xmlns:a16="http://schemas.microsoft.com/office/drawing/2014/main" id="{94665581-B64E-B746-AE72-A4837FB9704F}"/>
              </a:ext>
            </a:extLst>
          </p:cNvPr>
          <p:cNvPicPr>
            <a:picLocks noChangeAspect="1"/>
          </p:cNvPicPr>
          <p:nvPr/>
        </p:nvPicPr>
        <p:blipFill>
          <a:blip r:embed="rId3"/>
          <a:stretch>
            <a:fillRect/>
          </a:stretch>
        </p:blipFill>
        <p:spPr>
          <a:xfrm>
            <a:off x="259752" y="1080475"/>
            <a:ext cx="6627241" cy="3025710"/>
          </a:xfrm>
          <a:prstGeom prst="rect">
            <a:avLst/>
          </a:prstGeom>
        </p:spPr>
      </p:pic>
      <p:sp>
        <p:nvSpPr>
          <p:cNvPr id="6" name="TextBox 5">
            <a:extLst>
              <a:ext uri="{FF2B5EF4-FFF2-40B4-BE49-F238E27FC236}">
                <a16:creationId xmlns:a16="http://schemas.microsoft.com/office/drawing/2014/main" id="{A433C8FA-B640-5C44-9D3C-2FDBFB92E77E}"/>
              </a:ext>
            </a:extLst>
          </p:cNvPr>
          <p:cNvSpPr txBox="1"/>
          <p:nvPr/>
        </p:nvSpPr>
        <p:spPr>
          <a:xfrm>
            <a:off x="1541087" y="2270164"/>
            <a:ext cx="981511" cy="215444"/>
          </a:xfrm>
          <a:prstGeom prst="rect">
            <a:avLst/>
          </a:prstGeom>
          <a:noFill/>
        </p:spPr>
        <p:txBody>
          <a:bodyPr wrap="square" rtlCol="0">
            <a:spAutoFit/>
          </a:bodyPr>
          <a:lstStyle/>
          <a:p>
            <a:r>
              <a:rPr lang="en-US" sz="800" dirty="0"/>
              <a:t>SPX</a:t>
            </a:r>
          </a:p>
        </p:txBody>
      </p:sp>
      <p:sp>
        <p:nvSpPr>
          <p:cNvPr id="14" name="TextBox 13">
            <a:extLst>
              <a:ext uri="{FF2B5EF4-FFF2-40B4-BE49-F238E27FC236}">
                <a16:creationId xmlns:a16="http://schemas.microsoft.com/office/drawing/2014/main" id="{E684429B-34EA-724C-B7B1-00B0823EC978}"/>
              </a:ext>
            </a:extLst>
          </p:cNvPr>
          <p:cNvSpPr txBox="1"/>
          <p:nvPr/>
        </p:nvSpPr>
        <p:spPr>
          <a:xfrm>
            <a:off x="4718638" y="2297235"/>
            <a:ext cx="981511" cy="215444"/>
          </a:xfrm>
          <a:prstGeom prst="rect">
            <a:avLst/>
          </a:prstGeom>
          <a:noFill/>
        </p:spPr>
        <p:txBody>
          <a:bodyPr wrap="square" rtlCol="0">
            <a:spAutoFit/>
          </a:bodyPr>
          <a:lstStyle/>
          <a:p>
            <a:r>
              <a:rPr lang="en-US" sz="800" dirty="0"/>
              <a:t>BTC</a:t>
            </a:r>
          </a:p>
        </p:txBody>
      </p:sp>
      <p:sp>
        <p:nvSpPr>
          <p:cNvPr id="16" name="TextBox 15">
            <a:extLst>
              <a:ext uri="{FF2B5EF4-FFF2-40B4-BE49-F238E27FC236}">
                <a16:creationId xmlns:a16="http://schemas.microsoft.com/office/drawing/2014/main" id="{ECB12A50-8051-994C-BC96-E4FAECEE397F}"/>
              </a:ext>
            </a:extLst>
          </p:cNvPr>
          <p:cNvSpPr txBox="1"/>
          <p:nvPr/>
        </p:nvSpPr>
        <p:spPr>
          <a:xfrm>
            <a:off x="1409351" y="3835169"/>
            <a:ext cx="981511" cy="215444"/>
          </a:xfrm>
          <a:prstGeom prst="rect">
            <a:avLst/>
          </a:prstGeom>
          <a:noFill/>
        </p:spPr>
        <p:txBody>
          <a:bodyPr wrap="square" rtlCol="0">
            <a:spAutoFit/>
          </a:bodyPr>
          <a:lstStyle/>
          <a:p>
            <a:r>
              <a:rPr lang="en-US" sz="800" dirty="0"/>
              <a:t>DJIA</a:t>
            </a:r>
          </a:p>
        </p:txBody>
      </p:sp>
      <p:sp>
        <p:nvSpPr>
          <p:cNvPr id="17" name="TextBox 16">
            <a:extLst>
              <a:ext uri="{FF2B5EF4-FFF2-40B4-BE49-F238E27FC236}">
                <a16:creationId xmlns:a16="http://schemas.microsoft.com/office/drawing/2014/main" id="{67F5DFC6-8AF8-F14D-B807-52B84903F964}"/>
              </a:ext>
            </a:extLst>
          </p:cNvPr>
          <p:cNvSpPr txBox="1"/>
          <p:nvPr/>
        </p:nvSpPr>
        <p:spPr>
          <a:xfrm>
            <a:off x="4718637" y="3826841"/>
            <a:ext cx="981511" cy="215444"/>
          </a:xfrm>
          <a:prstGeom prst="rect">
            <a:avLst/>
          </a:prstGeom>
          <a:noFill/>
        </p:spPr>
        <p:txBody>
          <a:bodyPr wrap="square" rtlCol="0">
            <a:spAutoFit/>
          </a:bodyPr>
          <a:lstStyle/>
          <a:p>
            <a:r>
              <a:rPr lang="en-US" sz="800" dirty="0"/>
              <a:t>NDX</a:t>
            </a:r>
          </a:p>
        </p:txBody>
      </p:sp>
      <p:sp>
        <p:nvSpPr>
          <p:cNvPr id="18" name="TextBox 17">
            <a:extLst>
              <a:ext uri="{FF2B5EF4-FFF2-40B4-BE49-F238E27FC236}">
                <a16:creationId xmlns:a16="http://schemas.microsoft.com/office/drawing/2014/main" id="{FFE56B99-6C90-2B47-87E7-023FA1B8FD73}"/>
              </a:ext>
            </a:extLst>
          </p:cNvPr>
          <p:cNvSpPr txBox="1"/>
          <p:nvPr/>
        </p:nvSpPr>
        <p:spPr>
          <a:xfrm>
            <a:off x="175862" y="139589"/>
            <a:ext cx="5112634" cy="371942"/>
          </a:xfrm>
          <a:prstGeom prst="rect">
            <a:avLst/>
          </a:prstGeom>
        </p:spPr>
        <p:txBody>
          <a:bodyPr vert="horz" lIns="109728" tIns="109728" rIns="109728" bIns="91440" rtlCol="0" anchor="b">
            <a:normAutofit lnSpcReduction="10000"/>
          </a:bodyPr>
          <a:lstStyle/>
          <a:p>
            <a:pPr algn="ctr">
              <a:lnSpc>
                <a:spcPct val="120000"/>
              </a:lnSpc>
              <a:spcBef>
                <a:spcPct val="0"/>
              </a:spcBef>
              <a:spcAft>
                <a:spcPts val="600"/>
              </a:spcAft>
            </a:pPr>
            <a:r>
              <a:rPr lang="en-US" sz="1000" b="1" spc="150" dirty="0">
                <a:solidFill>
                  <a:schemeClr val="tx1">
                    <a:lumMod val="75000"/>
                    <a:lumOff val="25000"/>
                  </a:schemeClr>
                </a:solidFill>
                <a:latin typeface="+mj-lt"/>
                <a:ea typeface="+mj-ea"/>
                <a:cs typeface="+mj-cs"/>
              </a:rPr>
              <a:t>Variable of importance</a:t>
            </a:r>
          </a:p>
        </p:txBody>
      </p:sp>
      <p:cxnSp>
        <p:nvCxnSpPr>
          <p:cNvPr id="8" name="Straight Connector 7">
            <a:extLst>
              <a:ext uri="{FF2B5EF4-FFF2-40B4-BE49-F238E27FC236}">
                <a16:creationId xmlns:a16="http://schemas.microsoft.com/office/drawing/2014/main" id="{827794DB-09A7-394E-865E-1F6B799DE289}"/>
              </a:ext>
            </a:extLst>
          </p:cNvPr>
          <p:cNvCxnSpPr/>
          <p:nvPr/>
        </p:nvCxnSpPr>
        <p:spPr>
          <a:xfrm>
            <a:off x="7357145" y="139589"/>
            <a:ext cx="0" cy="4465967"/>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3CBB01B-3FDF-2146-8D20-A75307844A73}"/>
              </a:ext>
            </a:extLst>
          </p:cNvPr>
          <p:cNvCxnSpPr/>
          <p:nvPr/>
        </p:nvCxnSpPr>
        <p:spPr>
          <a:xfrm>
            <a:off x="75501" y="4605556"/>
            <a:ext cx="12116499"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9E47DF24-568F-6C42-BB7B-750435947323}"/>
              </a:ext>
            </a:extLst>
          </p:cNvPr>
          <p:cNvSpPr txBox="1"/>
          <p:nvPr/>
        </p:nvSpPr>
        <p:spPr>
          <a:xfrm>
            <a:off x="6886993" y="4105814"/>
            <a:ext cx="5112634" cy="371942"/>
          </a:xfrm>
          <a:prstGeom prst="rect">
            <a:avLst/>
          </a:prstGeom>
        </p:spPr>
        <p:txBody>
          <a:bodyPr vert="horz" lIns="109728" tIns="109728" rIns="109728" bIns="91440" rtlCol="0" anchor="b">
            <a:normAutofit lnSpcReduction="10000"/>
          </a:bodyPr>
          <a:lstStyle/>
          <a:p>
            <a:pPr algn="ctr">
              <a:lnSpc>
                <a:spcPct val="120000"/>
              </a:lnSpc>
              <a:spcBef>
                <a:spcPct val="0"/>
              </a:spcBef>
              <a:spcAft>
                <a:spcPts val="600"/>
              </a:spcAft>
            </a:pPr>
            <a:r>
              <a:rPr lang="en-US" sz="1000" b="1" spc="150" dirty="0">
                <a:solidFill>
                  <a:schemeClr val="tx1">
                    <a:lumMod val="75000"/>
                    <a:lumOff val="25000"/>
                  </a:schemeClr>
                </a:solidFill>
                <a:latin typeface="+mj-lt"/>
                <a:ea typeface="+mj-ea"/>
                <a:cs typeface="+mj-cs"/>
              </a:rPr>
              <a:t>Confusion Matrix</a:t>
            </a:r>
          </a:p>
        </p:txBody>
      </p:sp>
      <p:sp>
        <p:nvSpPr>
          <p:cNvPr id="22" name="TextBox 21">
            <a:extLst>
              <a:ext uri="{FF2B5EF4-FFF2-40B4-BE49-F238E27FC236}">
                <a16:creationId xmlns:a16="http://schemas.microsoft.com/office/drawing/2014/main" id="{FB1271D5-FDF7-0146-99EA-2AA447F809B0}"/>
              </a:ext>
            </a:extLst>
          </p:cNvPr>
          <p:cNvSpPr txBox="1"/>
          <p:nvPr/>
        </p:nvSpPr>
        <p:spPr>
          <a:xfrm>
            <a:off x="8133652" y="1967662"/>
            <a:ext cx="981511" cy="215444"/>
          </a:xfrm>
          <a:prstGeom prst="rect">
            <a:avLst/>
          </a:prstGeom>
          <a:noFill/>
        </p:spPr>
        <p:txBody>
          <a:bodyPr wrap="square" rtlCol="0">
            <a:spAutoFit/>
          </a:bodyPr>
          <a:lstStyle/>
          <a:p>
            <a:r>
              <a:rPr lang="en-US" sz="800" dirty="0"/>
              <a:t>SPX</a:t>
            </a:r>
          </a:p>
        </p:txBody>
      </p:sp>
      <p:sp>
        <p:nvSpPr>
          <p:cNvPr id="23" name="TextBox 22">
            <a:extLst>
              <a:ext uri="{FF2B5EF4-FFF2-40B4-BE49-F238E27FC236}">
                <a16:creationId xmlns:a16="http://schemas.microsoft.com/office/drawing/2014/main" id="{ADD846AD-A7CF-8A49-A05F-17762586C6A6}"/>
              </a:ext>
            </a:extLst>
          </p:cNvPr>
          <p:cNvSpPr txBox="1"/>
          <p:nvPr/>
        </p:nvSpPr>
        <p:spPr>
          <a:xfrm>
            <a:off x="10576386" y="1989166"/>
            <a:ext cx="981511" cy="215444"/>
          </a:xfrm>
          <a:prstGeom prst="rect">
            <a:avLst/>
          </a:prstGeom>
          <a:noFill/>
        </p:spPr>
        <p:txBody>
          <a:bodyPr wrap="square" rtlCol="0">
            <a:spAutoFit/>
          </a:bodyPr>
          <a:lstStyle/>
          <a:p>
            <a:r>
              <a:rPr lang="en-US" sz="800" dirty="0"/>
              <a:t>BTC</a:t>
            </a:r>
          </a:p>
        </p:txBody>
      </p:sp>
      <p:sp>
        <p:nvSpPr>
          <p:cNvPr id="24" name="TextBox 23">
            <a:extLst>
              <a:ext uri="{FF2B5EF4-FFF2-40B4-BE49-F238E27FC236}">
                <a16:creationId xmlns:a16="http://schemas.microsoft.com/office/drawing/2014/main" id="{EE44C7E2-722B-854A-9F8B-9128EFC647FF}"/>
              </a:ext>
            </a:extLst>
          </p:cNvPr>
          <p:cNvSpPr txBox="1"/>
          <p:nvPr/>
        </p:nvSpPr>
        <p:spPr>
          <a:xfrm>
            <a:off x="8204490" y="3759035"/>
            <a:ext cx="981511" cy="215444"/>
          </a:xfrm>
          <a:prstGeom prst="rect">
            <a:avLst/>
          </a:prstGeom>
          <a:noFill/>
        </p:spPr>
        <p:txBody>
          <a:bodyPr wrap="square" rtlCol="0">
            <a:spAutoFit/>
          </a:bodyPr>
          <a:lstStyle/>
          <a:p>
            <a:r>
              <a:rPr lang="en-US" sz="800" dirty="0"/>
              <a:t>DJIA</a:t>
            </a:r>
          </a:p>
        </p:txBody>
      </p:sp>
      <p:sp>
        <p:nvSpPr>
          <p:cNvPr id="25" name="TextBox 24">
            <a:extLst>
              <a:ext uri="{FF2B5EF4-FFF2-40B4-BE49-F238E27FC236}">
                <a16:creationId xmlns:a16="http://schemas.microsoft.com/office/drawing/2014/main" id="{033EF3B5-D2F5-A94B-80C8-2E9AA123AD02}"/>
              </a:ext>
            </a:extLst>
          </p:cNvPr>
          <p:cNvSpPr txBox="1"/>
          <p:nvPr/>
        </p:nvSpPr>
        <p:spPr>
          <a:xfrm>
            <a:off x="10599683" y="3781545"/>
            <a:ext cx="981511" cy="215444"/>
          </a:xfrm>
          <a:prstGeom prst="rect">
            <a:avLst/>
          </a:prstGeom>
          <a:noFill/>
        </p:spPr>
        <p:txBody>
          <a:bodyPr wrap="square" rtlCol="0">
            <a:spAutoFit/>
          </a:bodyPr>
          <a:lstStyle/>
          <a:p>
            <a:r>
              <a:rPr lang="en-US" sz="800" dirty="0"/>
              <a:t>NDX</a:t>
            </a:r>
          </a:p>
        </p:txBody>
      </p:sp>
      <p:pic>
        <p:nvPicPr>
          <p:cNvPr id="26" name="Picture 25">
            <a:extLst>
              <a:ext uri="{FF2B5EF4-FFF2-40B4-BE49-F238E27FC236}">
                <a16:creationId xmlns:a16="http://schemas.microsoft.com/office/drawing/2014/main" id="{B086449D-2EFB-E74E-9F5D-157ED7B49F32}"/>
              </a:ext>
            </a:extLst>
          </p:cNvPr>
          <p:cNvPicPr>
            <a:picLocks noChangeAspect="1"/>
          </p:cNvPicPr>
          <p:nvPr/>
        </p:nvPicPr>
        <p:blipFill>
          <a:blip r:embed="rId4"/>
          <a:stretch>
            <a:fillRect/>
          </a:stretch>
        </p:blipFill>
        <p:spPr>
          <a:xfrm>
            <a:off x="7386566" y="656474"/>
            <a:ext cx="1917700" cy="1117600"/>
          </a:xfrm>
          <a:prstGeom prst="rect">
            <a:avLst/>
          </a:prstGeom>
        </p:spPr>
      </p:pic>
      <p:pic>
        <p:nvPicPr>
          <p:cNvPr id="27" name="Picture 26">
            <a:extLst>
              <a:ext uri="{FF2B5EF4-FFF2-40B4-BE49-F238E27FC236}">
                <a16:creationId xmlns:a16="http://schemas.microsoft.com/office/drawing/2014/main" id="{118C28F4-8743-BE49-8254-E808CB2DD393}"/>
              </a:ext>
            </a:extLst>
          </p:cNvPr>
          <p:cNvPicPr>
            <a:picLocks noChangeAspect="1"/>
          </p:cNvPicPr>
          <p:nvPr/>
        </p:nvPicPr>
        <p:blipFill>
          <a:blip r:embed="rId5"/>
          <a:stretch>
            <a:fillRect/>
          </a:stretch>
        </p:blipFill>
        <p:spPr>
          <a:xfrm>
            <a:off x="9891669" y="628390"/>
            <a:ext cx="1905000" cy="1117600"/>
          </a:xfrm>
          <a:prstGeom prst="rect">
            <a:avLst/>
          </a:prstGeom>
        </p:spPr>
      </p:pic>
      <p:pic>
        <p:nvPicPr>
          <p:cNvPr id="28" name="Picture 27">
            <a:extLst>
              <a:ext uri="{FF2B5EF4-FFF2-40B4-BE49-F238E27FC236}">
                <a16:creationId xmlns:a16="http://schemas.microsoft.com/office/drawing/2014/main" id="{87A68D8F-7C2F-0C4D-96D6-355CB93C33AA}"/>
              </a:ext>
            </a:extLst>
          </p:cNvPr>
          <p:cNvPicPr>
            <a:picLocks noChangeAspect="1"/>
          </p:cNvPicPr>
          <p:nvPr/>
        </p:nvPicPr>
        <p:blipFill>
          <a:blip r:embed="rId6"/>
          <a:stretch>
            <a:fillRect/>
          </a:stretch>
        </p:blipFill>
        <p:spPr>
          <a:xfrm>
            <a:off x="7386566" y="2468607"/>
            <a:ext cx="1917700" cy="1130300"/>
          </a:xfrm>
          <a:prstGeom prst="rect">
            <a:avLst/>
          </a:prstGeom>
        </p:spPr>
      </p:pic>
      <p:pic>
        <p:nvPicPr>
          <p:cNvPr id="29" name="Picture 28">
            <a:extLst>
              <a:ext uri="{FF2B5EF4-FFF2-40B4-BE49-F238E27FC236}">
                <a16:creationId xmlns:a16="http://schemas.microsoft.com/office/drawing/2014/main" id="{8AB3C9F6-EF05-7C41-A476-CC4F57BCA6D6}"/>
              </a:ext>
            </a:extLst>
          </p:cNvPr>
          <p:cNvPicPr>
            <a:picLocks noChangeAspect="1"/>
          </p:cNvPicPr>
          <p:nvPr/>
        </p:nvPicPr>
        <p:blipFill>
          <a:blip r:embed="rId7"/>
          <a:stretch>
            <a:fillRect/>
          </a:stretch>
        </p:blipFill>
        <p:spPr>
          <a:xfrm>
            <a:off x="9929769" y="2517655"/>
            <a:ext cx="1866900" cy="1117600"/>
          </a:xfrm>
          <a:prstGeom prst="rect">
            <a:avLst/>
          </a:prstGeom>
        </p:spPr>
      </p:pic>
    </p:spTree>
    <p:extLst>
      <p:ext uri="{BB962C8B-B14F-4D97-AF65-F5344CB8AC3E}">
        <p14:creationId xmlns:p14="http://schemas.microsoft.com/office/powerpoint/2010/main" val="987742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0" name="Freeform: Shape 49">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4" name="Freeform: Shape 53">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6" name="Freeform: Shape 55">
            <a:extLst>
              <a:ext uri="{FF2B5EF4-FFF2-40B4-BE49-F238E27FC236}">
                <a16:creationId xmlns:a16="http://schemas.microsoft.com/office/drawing/2014/main" id="{AF50A80E-5DCB-4320-9947-73BF2D6F0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8" name="Freeform: Shape 57">
            <a:extLst>
              <a:ext uri="{FF2B5EF4-FFF2-40B4-BE49-F238E27FC236}">
                <a16:creationId xmlns:a16="http://schemas.microsoft.com/office/drawing/2014/main" id="{4E9C9717-43F9-44EA-9215-3F2D15B1C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E66004D1-3DCE-405F-9046-6DE912409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D1319957-918B-4BBC-B357-957813808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64" name="Rectangle 63">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66" name="Group 65">
            <a:extLst>
              <a:ext uri="{FF2B5EF4-FFF2-40B4-BE49-F238E27FC236}">
                <a16:creationId xmlns:a16="http://schemas.microsoft.com/office/drawing/2014/main" id="{54E5F18F-9D70-4BE5-8A38-603463EE8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6" y="0"/>
            <a:ext cx="10678291" cy="6858000"/>
            <a:chOff x="547626" y="0"/>
            <a:chExt cx="10678291" cy="6858000"/>
          </a:xfrm>
        </p:grpSpPr>
        <p:sp>
          <p:nvSpPr>
            <p:cNvPr id="67" name="Freeform: Shape 66">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00981015-32A2-4B76-9F2E-0A8D6EC8E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9" name="Freeform: Shape 68">
              <a:extLst>
                <a:ext uri="{FF2B5EF4-FFF2-40B4-BE49-F238E27FC236}">
                  <a16:creationId xmlns:a16="http://schemas.microsoft.com/office/drawing/2014/main" id="{D38532F4-8B67-47B7-B58A-5DD3E1BE5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0" name="Freeform: Shape 69">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2672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71" name="Freeform: Shape 70">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2" name="Freeform: Shape 71">
              <a:extLst>
                <a:ext uri="{FF2B5EF4-FFF2-40B4-BE49-F238E27FC236}">
                  <a16:creationId xmlns:a16="http://schemas.microsoft.com/office/drawing/2014/main" id="{6E37E2DD-C7FE-4D6C-8F1D-5031E96A7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3" name="Freeform: Shape 72">
              <a:extLst>
                <a:ext uri="{FF2B5EF4-FFF2-40B4-BE49-F238E27FC236}">
                  <a16:creationId xmlns:a16="http://schemas.microsoft.com/office/drawing/2014/main" id="{778B68BA-AB87-4EB5-97C2-F1F304E1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449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439EC600-342F-4946-9080-25308A1BE32D}"/>
              </a:ext>
            </a:extLst>
          </p:cNvPr>
          <p:cNvSpPr>
            <a:spLocks noGrp="1"/>
          </p:cNvSpPr>
          <p:nvPr>
            <p:ph type="title"/>
          </p:nvPr>
        </p:nvSpPr>
        <p:spPr>
          <a:xfrm>
            <a:off x="2190750" y="1346268"/>
            <a:ext cx="7810500" cy="3125338"/>
          </a:xfrm>
        </p:spPr>
        <p:txBody>
          <a:bodyPr vert="horz" lIns="109728" tIns="109728" rIns="109728" bIns="91440" rtlCol="0" anchor="b">
            <a:normAutofit/>
          </a:bodyPr>
          <a:lstStyle/>
          <a:p>
            <a:pPr algn="ctr">
              <a:lnSpc>
                <a:spcPct val="120000"/>
              </a:lnSpc>
            </a:pPr>
            <a:r>
              <a:rPr lang="en-US" sz="7200">
                <a:solidFill>
                  <a:schemeClr val="tx1">
                    <a:lumMod val="85000"/>
                    <a:lumOff val="15000"/>
                  </a:schemeClr>
                </a:solidFill>
              </a:rPr>
              <a:t>Results</a:t>
            </a:r>
          </a:p>
        </p:txBody>
      </p:sp>
      <p:pic>
        <p:nvPicPr>
          <p:cNvPr id="3" name="Picture 3">
            <a:extLst>
              <a:ext uri="{FF2B5EF4-FFF2-40B4-BE49-F238E27FC236}">
                <a16:creationId xmlns:a16="http://schemas.microsoft.com/office/drawing/2014/main" id="{5E007B16-F86D-4DD6-9C0F-9C8C8DD97041}"/>
              </a:ext>
            </a:extLst>
          </p:cNvPr>
          <p:cNvPicPr>
            <a:picLocks noChangeAspect="1"/>
          </p:cNvPicPr>
          <p:nvPr/>
        </p:nvPicPr>
        <p:blipFill>
          <a:blip r:embed="rId2"/>
          <a:stretch>
            <a:fillRect/>
          </a:stretch>
        </p:blipFill>
        <p:spPr>
          <a:xfrm>
            <a:off x="2057400" y="2578100"/>
            <a:ext cx="2311400" cy="2336800"/>
          </a:xfrm>
          <a:prstGeom prst="rect">
            <a:avLst/>
          </a:prstGeom>
        </p:spPr>
      </p:pic>
    </p:spTree>
    <p:extLst>
      <p:ext uri="{BB962C8B-B14F-4D97-AF65-F5344CB8AC3E}">
        <p14:creationId xmlns:p14="http://schemas.microsoft.com/office/powerpoint/2010/main" val="329539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B33B8F6-7F10-7046-A027-3D81F4AE4377}"/>
              </a:ext>
            </a:extLst>
          </p:cNvPr>
          <p:cNvSpPr>
            <a:spLocks noGrp="1"/>
          </p:cNvSpPr>
          <p:nvPr>
            <p:ph type="title"/>
          </p:nvPr>
        </p:nvSpPr>
        <p:spPr>
          <a:xfrm>
            <a:off x="1148814" y="285226"/>
            <a:ext cx="5295569" cy="1042608"/>
          </a:xfrm>
        </p:spPr>
        <p:txBody>
          <a:bodyPr anchor="b">
            <a:normAutofit/>
          </a:bodyPr>
          <a:lstStyle/>
          <a:p>
            <a:r>
              <a:rPr lang="en-US" b="0" dirty="0"/>
              <a:t>Model Evaluation</a:t>
            </a:r>
            <a:endParaRPr lang="en-US" dirty="0"/>
          </a:p>
        </p:txBody>
      </p:sp>
      <p:sp>
        <p:nvSpPr>
          <p:cNvPr id="3" name="Content Placeholder 2">
            <a:extLst>
              <a:ext uri="{FF2B5EF4-FFF2-40B4-BE49-F238E27FC236}">
                <a16:creationId xmlns:a16="http://schemas.microsoft.com/office/drawing/2014/main" id="{C901EEFF-90B4-AF42-B7CE-814B7BD00C23}"/>
              </a:ext>
            </a:extLst>
          </p:cNvPr>
          <p:cNvSpPr>
            <a:spLocks noGrp="1"/>
          </p:cNvSpPr>
          <p:nvPr>
            <p:ph idx="1"/>
          </p:nvPr>
        </p:nvSpPr>
        <p:spPr>
          <a:xfrm>
            <a:off x="1031903" y="1613060"/>
            <a:ext cx="5181599" cy="3467518"/>
          </a:xfrm>
        </p:spPr>
        <p:txBody>
          <a:bodyPr anchor="t">
            <a:normAutofit/>
          </a:bodyPr>
          <a:lstStyle/>
          <a:p>
            <a:r>
              <a:rPr lang="en-US" dirty="0"/>
              <a:t>For evaluation of the model, the accuracy, sensitivity, specificity, Pos Predicted value, Neg Predicted values was measured. </a:t>
            </a:r>
            <a:br>
              <a:rPr lang="en-US" dirty="0"/>
            </a:br>
            <a:endParaRPr lang="en-US" dirty="0"/>
          </a:p>
        </p:txBody>
      </p:sp>
      <p:sp>
        <p:nvSpPr>
          <p:cNvPr id="34" name="Freeform: Shape 33">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7" name="Picture 6">
            <a:extLst>
              <a:ext uri="{FF2B5EF4-FFF2-40B4-BE49-F238E27FC236}">
                <a16:creationId xmlns:a16="http://schemas.microsoft.com/office/drawing/2014/main" id="{7406F1D8-2B51-0740-AF19-B997CA1CDFA4}"/>
              </a:ext>
            </a:extLst>
          </p:cNvPr>
          <p:cNvPicPr>
            <a:picLocks noChangeAspect="1"/>
          </p:cNvPicPr>
          <p:nvPr/>
        </p:nvPicPr>
        <p:blipFill>
          <a:blip r:embed="rId2"/>
          <a:stretch>
            <a:fillRect/>
          </a:stretch>
        </p:blipFill>
        <p:spPr>
          <a:xfrm>
            <a:off x="6834504" y="1992575"/>
            <a:ext cx="5298974" cy="1589691"/>
          </a:xfrm>
          <a:prstGeom prst="rect">
            <a:avLst/>
          </a:prstGeom>
        </p:spPr>
      </p:pic>
    </p:spTree>
    <p:extLst>
      <p:ext uri="{BB962C8B-B14F-4D97-AF65-F5344CB8AC3E}">
        <p14:creationId xmlns:p14="http://schemas.microsoft.com/office/powerpoint/2010/main" val="1542137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269F47BB-F936-C44D-9A32-D7ED06C5088B}"/>
              </a:ext>
            </a:extLst>
          </p:cNvPr>
          <p:cNvSpPr>
            <a:spLocks noGrp="1"/>
          </p:cNvSpPr>
          <p:nvPr>
            <p:ph type="title"/>
          </p:nvPr>
        </p:nvSpPr>
        <p:spPr>
          <a:xfrm>
            <a:off x="357422" y="514129"/>
            <a:ext cx="6857365" cy="1344612"/>
          </a:xfrm>
        </p:spPr>
        <p:txBody>
          <a:bodyPr anchor="b">
            <a:normAutofit/>
          </a:bodyPr>
          <a:lstStyle/>
          <a:p>
            <a:r>
              <a:rPr lang="en-US" dirty="0"/>
              <a:t>Forecast</a:t>
            </a:r>
          </a:p>
        </p:txBody>
      </p:sp>
      <p:sp>
        <p:nvSpPr>
          <p:cNvPr id="3" name="Content Placeholder 2">
            <a:extLst>
              <a:ext uri="{FF2B5EF4-FFF2-40B4-BE49-F238E27FC236}">
                <a16:creationId xmlns:a16="http://schemas.microsoft.com/office/drawing/2014/main" id="{2E4B7214-4378-B04F-B894-42925C75EF1B}"/>
              </a:ext>
            </a:extLst>
          </p:cNvPr>
          <p:cNvSpPr>
            <a:spLocks noGrp="1"/>
          </p:cNvSpPr>
          <p:nvPr>
            <p:ph idx="1"/>
          </p:nvPr>
        </p:nvSpPr>
        <p:spPr>
          <a:xfrm>
            <a:off x="357729" y="1912341"/>
            <a:ext cx="10756900" cy="2846567"/>
          </a:xfrm>
        </p:spPr>
        <p:txBody>
          <a:bodyPr>
            <a:normAutofit/>
          </a:bodyPr>
          <a:lstStyle/>
          <a:p>
            <a:r>
              <a:rPr lang="en-US" dirty="0">
                <a:latin typeface="Arial" panose="020B0604020202020204" pitchFamily="34" charset="0"/>
                <a:cs typeface="Arial" panose="020B0604020202020204" pitchFamily="34" charset="0"/>
              </a:rPr>
              <a:t>Training : 1/3/2019 to 1/31/2021 , Test : 2/1/2021 to 3/1/2021</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17" name="Picture 16">
            <a:extLst>
              <a:ext uri="{FF2B5EF4-FFF2-40B4-BE49-F238E27FC236}">
                <a16:creationId xmlns:a16="http://schemas.microsoft.com/office/drawing/2014/main" id="{1750563A-1ECD-3C49-A6F6-4F8FD8DEC23D}"/>
              </a:ext>
            </a:extLst>
          </p:cNvPr>
          <p:cNvPicPr>
            <a:picLocks noChangeAspect="1"/>
          </p:cNvPicPr>
          <p:nvPr/>
        </p:nvPicPr>
        <p:blipFill>
          <a:blip r:embed="rId2"/>
          <a:stretch>
            <a:fillRect/>
          </a:stretch>
        </p:blipFill>
        <p:spPr>
          <a:xfrm>
            <a:off x="1822" y="2928170"/>
            <a:ext cx="12188444" cy="3364526"/>
          </a:xfrm>
          <a:prstGeom prst="rect">
            <a:avLst/>
          </a:prstGeom>
        </p:spPr>
      </p:pic>
    </p:spTree>
    <p:extLst>
      <p:ext uri="{BB962C8B-B14F-4D97-AF65-F5344CB8AC3E}">
        <p14:creationId xmlns:p14="http://schemas.microsoft.com/office/powerpoint/2010/main" val="135310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21" name="Group 20">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22" name="Freeform: Shape 21">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5" name="Freeform: Shape 24">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D69E43A8-E3B6-354D-9148-6F3C98F190AE}"/>
              </a:ext>
            </a:extLst>
          </p:cNvPr>
          <p:cNvSpPr>
            <a:spLocks noGrp="1"/>
          </p:cNvSpPr>
          <p:nvPr>
            <p:ph type="title"/>
          </p:nvPr>
        </p:nvSpPr>
        <p:spPr>
          <a:xfrm>
            <a:off x="455969" y="522045"/>
            <a:ext cx="6857365" cy="1344612"/>
          </a:xfrm>
        </p:spPr>
        <p:txBody>
          <a:bodyPr anchor="b">
            <a:normAutofit/>
          </a:bodyPr>
          <a:lstStyle/>
          <a:p>
            <a:r>
              <a:rPr lang="en-US" dirty="0"/>
              <a:t>Research Statement</a:t>
            </a:r>
          </a:p>
        </p:txBody>
      </p:sp>
      <p:sp>
        <p:nvSpPr>
          <p:cNvPr id="36" name="Content Placeholder 2">
            <a:extLst>
              <a:ext uri="{FF2B5EF4-FFF2-40B4-BE49-F238E27FC236}">
                <a16:creationId xmlns:a16="http://schemas.microsoft.com/office/drawing/2014/main" id="{10A9FA67-4D93-DF4C-B858-4E4493B2FAC9}"/>
              </a:ext>
            </a:extLst>
          </p:cNvPr>
          <p:cNvSpPr>
            <a:spLocks noGrp="1"/>
          </p:cNvSpPr>
          <p:nvPr>
            <p:ph idx="1"/>
          </p:nvPr>
        </p:nvSpPr>
        <p:spPr>
          <a:xfrm>
            <a:off x="913169" y="2160557"/>
            <a:ext cx="10131867" cy="3646667"/>
          </a:xfrm>
        </p:spPr>
        <p:txBody>
          <a:bodyPr vert="horz" lIns="109728" tIns="109728" rIns="109728" bIns="91440" rtlCol="0" anchor="t">
            <a:noAutofit/>
          </a:bodyPr>
          <a:lstStyle/>
          <a:p>
            <a:pPr>
              <a:lnSpc>
                <a:spcPct val="130000"/>
              </a:lnSpc>
            </a:pPr>
            <a:r>
              <a:rPr lang="en-US" sz="1300" b="1">
                <a:latin typeface="Arial"/>
                <a:cs typeface="Arial"/>
              </a:rPr>
              <a:t>We used data mining techniques to do the following:</a:t>
            </a:r>
          </a:p>
          <a:p>
            <a:pPr marL="171450" indent="-171450" fontAlgn="base">
              <a:lnSpc>
                <a:spcPct val="130000"/>
              </a:lnSpc>
              <a:buFont typeface="Arial" panose="020B0604020202020204" pitchFamily="34" charset="0"/>
              <a:buChar char="•"/>
            </a:pPr>
            <a:r>
              <a:rPr lang="en-US" sz="1300" b="1">
                <a:latin typeface="Arial"/>
                <a:cs typeface="Arial"/>
              </a:rPr>
              <a:t>Determine if  Covid 19 factors are relevant variables in order to determine the returns of equity indices and cryptocurrency</a:t>
            </a:r>
          </a:p>
          <a:p>
            <a:pPr marL="171450" lvl="1" indent="-171450" fontAlgn="base">
              <a:lnSpc>
                <a:spcPct val="130000"/>
              </a:lnSpc>
              <a:buFont typeface="Arial" panose="020B0604020202020204" pitchFamily="34" charset="0"/>
              <a:buChar char="•"/>
            </a:pPr>
            <a:r>
              <a:rPr lang="en-US" sz="1300" b="1">
                <a:latin typeface="Arial"/>
                <a:cs typeface="Arial"/>
              </a:rPr>
              <a:t>Develop Covid-19 prediction model to leverage for pandemic duration prediction.</a:t>
            </a:r>
          </a:p>
          <a:p>
            <a:pPr marL="171450" lvl="1" indent="-171450" fontAlgn="base">
              <a:lnSpc>
                <a:spcPct val="130000"/>
              </a:lnSpc>
              <a:buFont typeface="Arial" panose="020B0604020202020204" pitchFamily="34" charset="0"/>
              <a:buChar char="•"/>
            </a:pPr>
            <a:r>
              <a:rPr lang="en-US" sz="1300" b="1">
                <a:latin typeface="Arial"/>
                <a:cs typeface="Arial"/>
              </a:rPr>
              <a:t>Compare Data beginning from the pre pandemic levels starting from 2019 until March 2021, to observe how different asset classes and macroeconomic data has been affected by Covid-19</a:t>
            </a:r>
          </a:p>
          <a:p>
            <a:pPr marL="171450" indent="-171450" fontAlgn="base">
              <a:lnSpc>
                <a:spcPct val="130000"/>
              </a:lnSpc>
              <a:buFont typeface="Arial" panose="020B0604020202020204" pitchFamily="34" charset="0"/>
              <a:buChar char="•"/>
            </a:pPr>
            <a:r>
              <a:rPr lang="en-US" sz="1300" b="1">
                <a:latin typeface="Arial"/>
                <a:cs typeface="Arial"/>
              </a:rPr>
              <a:t>Make recommendations for portfolios and asset allocation in order to maximize returns and hedge against risk.</a:t>
            </a:r>
          </a:p>
          <a:p>
            <a:pPr marL="171450" indent="-171450" fontAlgn="base">
              <a:lnSpc>
                <a:spcPct val="130000"/>
              </a:lnSpc>
              <a:buFont typeface="Arial" panose="020B0604020202020204" pitchFamily="34" charset="0"/>
              <a:buChar char="•"/>
            </a:pPr>
            <a:r>
              <a:rPr lang="en-US" sz="1300" b="1">
                <a:latin typeface="Arial"/>
                <a:cs typeface="Arial"/>
              </a:rPr>
              <a:t>Determine if data from different asset classes from January 2019 to March 2021 can effectively model the returns of Bitcoin, SPX, NDX, and DJIA</a:t>
            </a:r>
          </a:p>
          <a:p>
            <a:pPr>
              <a:lnSpc>
                <a:spcPct val="130000"/>
              </a:lnSpc>
            </a:pPr>
            <a:endParaRPr lang="en-US" sz="1000" b="1"/>
          </a:p>
        </p:txBody>
      </p:sp>
      <p:pic>
        <p:nvPicPr>
          <p:cNvPr id="4" name="Graphic 3" descr="Storytelling outline">
            <a:extLst>
              <a:ext uri="{FF2B5EF4-FFF2-40B4-BE49-F238E27FC236}">
                <a16:creationId xmlns:a16="http://schemas.microsoft.com/office/drawing/2014/main" id="{4829A297-A08C-1847-8B1C-74AF11E185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5534" y="866046"/>
            <a:ext cx="914400" cy="914400"/>
          </a:xfrm>
          <a:prstGeom prst="rect">
            <a:avLst/>
          </a:prstGeom>
        </p:spPr>
      </p:pic>
    </p:spTree>
    <p:extLst>
      <p:ext uri="{BB962C8B-B14F-4D97-AF65-F5344CB8AC3E}">
        <p14:creationId xmlns:p14="http://schemas.microsoft.com/office/powerpoint/2010/main" val="1731654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3D0703DA-1EFE-D04D-9872-5132B8491926}"/>
              </a:ext>
            </a:extLst>
          </p:cNvPr>
          <p:cNvSpPr>
            <a:spLocks noGrp="1"/>
          </p:cNvSpPr>
          <p:nvPr>
            <p:ph type="title"/>
          </p:nvPr>
        </p:nvSpPr>
        <p:spPr>
          <a:xfrm>
            <a:off x="348788" y="354924"/>
            <a:ext cx="6857365" cy="1344612"/>
          </a:xfrm>
        </p:spPr>
        <p:txBody>
          <a:bodyPr anchor="b">
            <a:normAutofit/>
          </a:bodyPr>
          <a:lstStyle/>
          <a:p>
            <a:r>
              <a:rPr lang="en-US" dirty="0"/>
              <a:t>Sampling</a:t>
            </a:r>
          </a:p>
        </p:txBody>
      </p:sp>
      <p:sp>
        <p:nvSpPr>
          <p:cNvPr id="3" name="Content Placeholder 2">
            <a:extLst>
              <a:ext uri="{FF2B5EF4-FFF2-40B4-BE49-F238E27FC236}">
                <a16:creationId xmlns:a16="http://schemas.microsoft.com/office/drawing/2014/main" id="{78C5353B-DF25-C845-9764-DD5005776D4E}"/>
              </a:ext>
            </a:extLst>
          </p:cNvPr>
          <p:cNvSpPr>
            <a:spLocks noGrp="1"/>
          </p:cNvSpPr>
          <p:nvPr>
            <p:ph idx="1"/>
          </p:nvPr>
        </p:nvSpPr>
        <p:spPr>
          <a:xfrm>
            <a:off x="348788" y="1699536"/>
            <a:ext cx="8391967" cy="2846567"/>
          </a:xfrm>
        </p:spPr>
        <p:txBody>
          <a:bodyPr>
            <a:normAutofit/>
          </a:bodyPr>
          <a:lstStyle/>
          <a:p>
            <a:r>
              <a:rPr lang="en-US" dirty="0">
                <a:latin typeface="Arial" panose="020B0604020202020204" pitchFamily="34" charset="0"/>
                <a:cs typeface="Arial" panose="020B0604020202020204" pitchFamily="34" charset="0"/>
              </a:rPr>
              <a:t>Training</a:t>
            </a:r>
            <a:r>
              <a:rPr lang="en-US" dirty="0"/>
              <a:t>: 70% , Test: 30%</a:t>
            </a:r>
          </a:p>
          <a:p>
            <a:endParaRPr lang="en-US" dirty="0"/>
          </a:p>
        </p:txBody>
      </p:sp>
      <p:pic>
        <p:nvPicPr>
          <p:cNvPr id="5" name="Picture 4">
            <a:extLst>
              <a:ext uri="{FF2B5EF4-FFF2-40B4-BE49-F238E27FC236}">
                <a16:creationId xmlns:a16="http://schemas.microsoft.com/office/drawing/2014/main" id="{68CF9249-BCE8-A44A-9A25-D6434DD1CCFA}"/>
              </a:ext>
            </a:extLst>
          </p:cNvPr>
          <p:cNvPicPr>
            <a:picLocks noChangeAspect="1"/>
          </p:cNvPicPr>
          <p:nvPr/>
        </p:nvPicPr>
        <p:blipFill>
          <a:blip r:embed="rId2"/>
          <a:stretch>
            <a:fillRect/>
          </a:stretch>
        </p:blipFill>
        <p:spPr>
          <a:xfrm>
            <a:off x="-5888" y="2613373"/>
            <a:ext cx="12242800" cy="3098800"/>
          </a:xfrm>
          <a:prstGeom prst="rect">
            <a:avLst/>
          </a:prstGeom>
        </p:spPr>
      </p:pic>
    </p:spTree>
    <p:extLst>
      <p:ext uri="{BB962C8B-B14F-4D97-AF65-F5344CB8AC3E}">
        <p14:creationId xmlns:p14="http://schemas.microsoft.com/office/powerpoint/2010/main" val="1679165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74B75-7ADD-444A-A7E3-F80E52870872}"/>
              </a:ext>
            </a:extLst>
          </p:cNvPr>
          <p:cNvSpPr>
            <a:spLocks noGrp="1"/>
          </p:cNvSpPr>
          <p:nvPr>
            <p:ph type="title"/>
          </p:nvPr>
        </p:nvSpPr>
        <p:spPr/>
        <p:txBody>
          <a:bodyPr/>
          <a:lstStyle/>
          <a:p>
            <a:r>
              <a:rPr lang="en-US">
                <a:ea typeface="Meiryo"/>
              </a:rPr>
              <a:t>Conclusions</a:t>
            </a:r>
            <a:endParaRPr lang="en-US"/>
          </a:p>
        </p:txBody>
      </p:sp>
      <p:sp>
        <p:nvSpPr>
          <p:cNvPr id="3" name="Content Placeholder 2">
            <a:extLst>
              <a:ext uri="{FF2B5EF4-FFF2-40B4-BE49-F238E27FC236}">
                <a16:creationId xmlns:a16="http://schemas.microsoft.com/office/drawing/2014/main" id="{81D6D4D0-F672-4359-B24D-344131E24BFE}"/>
              </a:ext>
            </a:extLst>
          </p:cNvPr>
          <p:cNvSpPr>
            <a:spLocks noGrp="1"/>
          </p:cNvSpPr>
          <p:nvPr>
            <p:ph idx="1"/>
          </p:nvPr>
        </p:nvSpPr>
        <p:spPr>
          <a:xfrm>
            <a:off x="1920240" y="2312276"/>
            <a:ext cx="8770571" cy="4197604"/>
          </a:xfrm>
        </p:spPr>
        <p:txBody>
          <a:bodyPr vert="horz" lIns="109728" tIns="109728" rIns="109728" bIns="91440" rtlCol="0" anchor="t">
            <a:normAutofit/>
          </a:bodyPr>
          <a:lstStyle/>
          <a:p>
            <a:r>
              <a:rPr lang="en-US" i="1">
                <a:ea typeface="+mn-lt"/>
                <a:cs typeface="+mn-lt"/>
              </a:rPr>
              <a:t>The pandemic did not have a strong effect on the market as a whole and other factors, not considered here, balanced out any overall negative effects</a:t>
            </a:r>
            <a:endParaRPr lang="en-US">
              <a:ea typeface="+mn-lt"/>
              <a:cs typeface="+mn-lt"/>
            </a:endParaRPr>
          </a:p>
          <a:p>
            <a:endParaRPr lang="en-US">
              <a:ea typeface="+mn-lt"/>
              <a:cs typeface="+mn-lt"/>
            </a:endParaRPr>
          </a:p>
          <a:p>
            <a:r>
              <a:rPr lang="en-US">
                <a:ea typeface="+mn-lt"/>
                <a:cs typeface="+mn-lt"/>
              </a:rPr>
              <a:t>Each of the models is not particularly accurate</a:t>
            </a:r>
            <a:endParaRPr lang="en-US">
              <a:ea typeface="Meiryo"/>
            </a:endParaRPr>
          </a:p>
          <a:p>
            <a:endParaRPr lang="en-US">
              <a:ea typeface="+mn-lt"/>
              <a:cs typeface="+mn-lt"/>
            </a:endParaRPr>
          </a:p>
          <a:p>
            <a:r>
              <a:rPr lang="en-US">
                <a:ea typeface="+mn-lt"/>
                <a:cs typeface="+mn-lt"/>
              </a:rPr>
              <a:t>Weaknesses to our models such as overfitting on the data in our forecasting scenario</a:t>
            </a:r>
            <a:endParaRPr lang="en-US" i="1">
              <a:ea typeface="Meiryo"/>
            </a:endParaRPr>
          </a:p>
        </p:txBody>
      </p:sp>
      <p:pic>
        <p:nvPicPr>
          <p:cNvPr id="5" name="Picture 5">
            <a:extLst>
              <a:ext uri="{FF2B5EF4-FFF2-40B4-BE49-F238E27FC236}">
                <a16:creationId xmlns:a16="http://schemas.microsoft.com/office/drawing/2014/main" id="{AFE30E8E-CFF3-41E8-A85A-63015A2FC855}"/>
              </a:ext>
            </a:extLst>
          </p:cNvPr>
          <p:cNvPicPr>
            <a:picLocks noChangeAspect="1"/>
          </p:cNvPicPr>
          <p:nvPr/>
        </p:nvPicPr>
        <p:blipFill>
          <a:blip r:embed="rId2"/>
          <a:stretch>
            <a:fillRect/>
          </a:stretch>
        </p:blipFill>
        <p:spPr>
          <a:xfrm>
            <a:off x="1054100" y="4030494"/>
            <a:ext cx="787400" cy="562313"/>
          </a:xfrm>
          <a:prstGeom prst="rect">
            <a:avLst/>
          </a:prstGeom>
        </p:spPr>
      </p:pic>
      <p:pic>
        <p:nvPicPr>
          <p:cNvPr id="6" name="Picture 6" descr="Icon&#10;&#10;Description automatically generated">
            <a:extLst>
              <a:ext uri="{FF2B5EF4-FFF2-40B4-BE49-F238E27FC236}">
                <a16:creationId xmlns:a16="http://schemas.microsoft.com/office/drawing/2014/main" id="{AEC1F401-7B35-4178-A76A-A086E5A8AD27}"/>
              </a:ext>
            </a:extLst>
          </p:cNvPr>
          <p:cNvPicPr>
            <a:picLocks noChangeAspect="1"/>
          </p:cNvPicPr>
          <p:nvPr/>
        </p:nvPicPr>
        <p:blipFill>
          <a:blip r:embed="rId3"/>
          <a:stretch>
            <a:fillRect/>
          </a:stretch>
        </p:blipFill>
        <p:spPr>
          <a:xfrm>
            <a:off x="914400" y="2527300"/>
            <a:ext cx="927100" cy="927100"/>
          </a:xfrm>
          <a:prstGeom prst="rect">
            <a:avLst/>
          </a:prstGeom>
        </p:spPr>
      </p:pic>
      <p:pic>
        <p:nvPicPr>
          <p:cNvPr id="7" name="Picture 7" descr="Chart, line chart&#10;&#10;Description automatically generated">
            <a:extLst>
              <a:ext uri="{FF2B5EF4-FFF2-40B4-BE49-F238E27FC236}">
                <a16:creationId xmlns:a16="http://schemas.microsoft.com/office/drawing/2014/main" id="{1C056AA6-DEEE-4C25-A9EA-4A7A82C3A007}"/>
              </a:ext>
            </a:extLst>
          </p:cNvPr>
          <p:cNvPicPr>
            <a:picLocks noChangeAspect="1"/>
          </p:cNvPicPr>
          <p:nvPr/>
        </p:nvPicPr>
        <p:blipFill>
          <a:blip r:embed="rId4"/>
          <a:stretch>
            <a:fillRect/>
          </a:stretch>
        </p:blipFill>
        <p:spPr>
          <a:xfrm>
            <a:off x="546100" y="5153579"/>
            <a:ext cx="1346200" cy="754543"/>
          </a:xfrm>
          <a:prstGeom prst="rect">
            <a:avLst/>
          </a:prstGeom>
        </p:spPr>
      </p:pic>
    </p:spTree>
    <p:extLst>
      <p:ext uri="{BB962C8B-B14F-4D97-AF65-F5344CB8AC3E}">
        <p14:creationId xmlns:p14="http://schemas.microsoft.com/office/powerpoint/2010/main" val="290128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2983-94BA-40AE-9179-0E16F8193D2C}"/>
              </a:ext>
            </a:extLst>
          </p:cNvPr>
          <p:cNvSpPr>
            <a:spLocks noGrp="1"/>
          </p:cNvSpPr>
          <p:nvPr>
            <p:ph type="title"/>
          </p:nvPr>
        </p:nvSpPr>
        <p:spPr/>
        <p:txBody>
          <a:bodyPr/>
          <a:lstStyle/>
          <a:p>
            <a:r>
              <a:rPr lang="en-US">
                <a:ea typeface="Meiryo"/>
              </a:rPr>
              <a:t>Recommendation </a:t>
            </a:r>
            <a:endParaRPr lang="en-US"/>
          </a:p>
        </p:txBody>
      </p:sp>
      <p:sp>
        <p:nvSpPr>
          <p:cNvPr id="3" name="Content Placeholder 2">
            <a:extLst>
              <a:ext uri="{FF2B5EF4-FFF2-40B4-BE49-F238E27FC236}">
                <a16:creationId xmlns:a16="http://schemas.microsoft.com/office/drawing/2014/main" id="{2904232B-70CB-4D02-BF0C-A364D8E62B12}"/>
              </a:ext>
            </a:extLst>
          </p:cNvPr>
          <p:cNvSpPr>
            <a:spLocks noGrp="1"/>
          </p:cNvSpPr>
          <p:nvPr>
            <p:ph idx="1"/>
          </p:nvPr>
        </p:nvSpPr>
        <p:spPr>
          <a:xfrm>
            <a:off x="1920240" y="2312276"/>
            <a:ext cx="8770571" cy="4235704"/>
          </a:xfrm>
        </p:spPr>
        <p:txBody>
          <a:bodyPr vert="horz" lIns="109728" tIns="109728" rIns="109728" bIns="91440" rtlCol="0" anchor="t">
            <a:normAutofit fontScale="92500" lnSpcReduction="10000"/>
          </a:bodyPr>
          <a:lstStyle/>
          <a:p>
            <a:r>
              <a:rPr lang="en-US">
                <a:ea typeface="+mn-lt"/>
                <a:cs typeface="+mn-lt"/>
              </a:rPr>
              <a:t>Invest in the market and everything will continue to give pos returns, however there are weak points to that argument</a:t>
            </a:r>
            <a:endParaRPr lang="en-US"/>
          </a:p>
          <a:p>
            <a:endParaRPr lang="en-US">
              <a:ea typeface="+mn-lt"/>
              <a:cs typeface="+mn-lt"/>
            </a:endParaRPr>
          </a:p>
          <a:p>
            <a:r>
              <a:rPr lang="en-US">
                <a:ea typeface="+mn-lt"/>
                <a:cs typeface="+mn-lt"/>
              </a:rPr>
              <a:t>Issues: the inaccuracy of the models, small dataset, and additional factors, as mentioned above</a:t>
            </a:r>
            <a:endParaRPr lang="en-US"/>
          </a:p>
          <a:p>
            <a:endParaRPr lang="en-US">
              <a:ea typeface="+mn-lt"/>
              <a:cs typeface="+mn-lt"/>
            </a:endParaRPr>
          </a:p>
          <a:p>
            <a:r>
              <a:rPr lang="en-US">
                <a:ea typeface="+mn-lt"/>
                <a:cs typeface="+mn-lt"/>
              </a:rPr>
              <a:t>Additional testing needed:</a:t>
            </a:r>
          </a:p>
          <a:p>
            <a:pPr marL="285750" indent="-285750">
              <a:buFont typeface="Arial" panose="020B0503020204020204" pitchFamily="34" charset="0"/>
              <a:buChar char="•"/>
            </a:pPr>
            <a:r>
              <a:rPr lang="en-US">
                <a:ea typeface="+mn-lt"/>
                <a:cs typeface="+mn-lt"/>
              </a:rPr>
              <a:t>More data (over time), additional factors (such as government intervention) and possibly other types of models (time series with rolling window) should be explored to improve on the results</a:t>
            </a:r>
            <a:endParaRPr lang="en-US">
              <a:ea typeface="Meiryo"/>
            </a:endParaRPr>
          </a:p>
        </p:txBody>
      </p:sp>
      <p:pic>
        <p:nvPicPr>
          <p:cNvPr id="4" name="Picture 4" descr="A picture containing text, vector graphics, sign&#10;&#10;Description automatically generated">
            <a:extLst>
              <a:ext uri="{FF2B5EF4-FFF2-40B4-BE49-F238E27FC236}">
                <a16:creationId xmlns:a16="http://schemas.microsoft.com/office/drawing/2014/main" id="{0729D9D5-AA1B-441B-8F02-A41F1182E48A}"/>
              </a:ext>
            </a:extLst>
          </p:cNvPr>
          <p:cNvPicPr>
            <a:picLocks noChangeAspect="1"/>
          </p:cNvPicPr>
          <p:nvPr/>
        </p:nvPicPr>
        <p:blipFill>
          <a:blip r:embed="rId3"/>
          <a:stretch>
            <a:fillRect/>
          </a:stretch>
        </p:blipFill>
        <p:spPr>
          <a:xfrm>
            <a:off x="596900" y="2146300"/>
            <a:ext cx="1320800" cy="1320800"/>
          </a:xfrm>
          <a:prstGeom prst="rect">
            <a:avLst/>
          </a:prstGeom>
        </p:spPr>
      </p:pic>
      <p:pic>
        <p:nvPicPr>
          <p:cNvPr id="5" name="Picture 5" descr="Icon&#10;&#10;Description automatically generated">
            <a:extLst>
              <a:ext uri="{FF2B5EF4-FFF2-40B4-BE49-F238E27FC236}">
                <a16:creationId xmlns:a16="http://schemas.microsoft.com/office/drawing/2014/main" id="{5C0911BE-3434-4011-9EE0-A27CBA161F59}"/>
              </a:ext>
            </a:extLst>
          </p:cNvPr>
          <p:cNvPicPr>
            <a:picLocks noChangeAspect="1"/>
          </p:cNvPicPr>
          <p:nvPr/>
        </p:nvPicPr>
        <p:blipFill>
          <a:blip r:embed="rId4"/>
          <a:stretch>
            <a:fillRect/>
          </a:stretch>
        </p:blipFill>
        <p:spPr>
          <a:xfrm>
            <a:off x="812800" y="3522353"/>
            <a:ext cx="901700" cy="1019794"/>
          </a:xfrm>
          <a:prstGeom prst="rect">
            <a:avLst/>
          </a:prstGeom>
        </p:spPr>
      </p:pic>
      <p:pic>
        <p:nvPicPr>
          <p:cNvPr id="8" name="Picture 8" descr="A picture containing text, vector graphics, businesscard&#10;&#10;Description automatically generated">
            <a:extLst>
              <a:ext uri="{FF2B5EF4-FFF2-40B4-BE49-F238E27FC236}">
                <a16:creationId xmlns:a16="http://schemas.microsoft.com/office/drawing/2014/main" id="{88CF331D-61C8-4A76-8086-E69B6286139A}"/>
              </a:ext>
            </a:extLst>
          </p:cNvPr>
          <p:cNvPicPr>
            <a:picLocks noChangeAspect="1"/>
          </p:cNvPicPr>
          <p:nvPr/>
        </p:nvPicPr>
        <p:blipFill>
          <a:blip r:embed="rId5"/>
          <a:stretch>
            <a:fillRect/>
          </a:stretch>
        </p:blipFill>
        <p:spPr>
          <a:xfrm>
            <a:off x="431800" y="5080516"/>
            <a:ext cx="1663700" cy="1091168"/>
          </a:xfrm>
          <a:prstGeom prst="rect">
            <a:avLst/>
          </a:prstGeom>
        </p:spPr>
      </p:pic>
    </p:spTree>
    <p:extLst>
      <p:ext uri="{BB962C8B-B14F-4D97-AF65-F5344CB8AC3E}">
        <p14:creationId xmlns:p14="http://schemas.microsoft.com/office/powerpoint/2010/main" val="1812889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Freeform: Shape 6">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8">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5" name="Freeform: Shape 10">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6" name="Freeform: Shape 12">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7" name="Freeform: Shape 14">
            <a:extLst>
              <a:ext uri="{FF2B5EF4-FFF2-40B4-BE49-F238E27FC236}">
                <a16:creationId xmlns:a16="http://schemas.microsoft.com/office/drawing/2014/main" id="{AF50A80E-5DCB-4320-9947-73BF2D6F0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16">
            <a:extLst>
              <a:ext uri="{FF2B5EF4-FFF2-40B4-BE49-F238E27FC236}">
                <a16:creationId xmlns:a16="http://schemas.microsoft.com/office/drawing/2014/main" id="{4E9C9717-43F9-44EA-9215-3F2D15B1C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9" name="Freeform: Shape 18">
            <a:extLst>
              <a:ext uri="{FF2B5EF4-FFF2-40B4-BE49-F238E27FC236}">
                <a16:creationId xmlns:a16="http://schemas.microsoft.com/office/drawing/2014/main" id="{E66004D1-3DCE-405F-9046-6DE912409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0" name="Freeform: Shape 20">
            <a:extLst>
              <a:ext uri="{FF2B5EF4-FFF2-40B4-BE49-F238E27FC236}">
                <a16:creationId xmlns:a16="http://schemas.microsoft.com/office/drawing/2014/main" id="{D1319957-918B-4BBC-B357-957813808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41" name="Rectangle 22">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25" name="Group 24">
            <a:extLst>
              <a:ext uri="{FF2B5EF4-FFF2-40B4-BE49-F238E27FC236}">
                <a16:creationId xmlns:a16="http://schemas.microsoft.com/office/drawing/2014/main" id="{54E5F18F-9D70-4BE5-8A38-603463EE8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6" y="0"/>
            <a:ext cx="10678291" cy="6858000"/>
            <a:chOff x="547626" y="0"/>
            <a:chExt cx="10678291" cy="6858000"/>
          </a:xfrm>
        </p:grpSpPr>
        <p:sp>
          <p:nvSpPr>
            <p:cNvPr id="42" name="Freeform: Shape 25">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00981015-32A2-4B76-9F2E-0A8D6EC8E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D38532F4-8B67-47B7-B58A-5DD3E1BE5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2672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30">
              <a:extLst>
                <a:ext uri="{FF2B5EF4-FFF2-40B4-BE49-F238E27FC236}">
                  <a16:creationId xmlns:a16="http://schemas.microsoft.com/office/drawing/2014/main" id="{6E37E2DD-C7FE-4D6C-8F1D-5031E96A7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778B68BA-AB87-4EB5-97C2-F1F304E1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449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A39718DC-2DF5-47FF-9A4A-0AF254F98DDB}"/>
              </a:ext>
            </a:extLst>
          </p:cNvPr>
          <p:cNvSpPr>
            <a:spLocks noGrp="1"/>
          </p:cNvSpPr>
          <p:nvPr>
            <p:ph type="title"/>
          </p:nvPr>
        </p:nvSpPr>
        <p:spPr>
          <a:xfrm>
            <a:off x="2190750" y="1346268"/>
            <a:ext cx="7810500" cy="4166738"/>
          </a:xfrm>
        </p:spPr>
        <p:txBody>
          <a:bodyPr vert="horz" lIns="109728" tIns="109728" rIns="109728" bIns="91440" rtlCol="0" anchor="b">
            <a:normAutofit/>
          </a:bodyPr>
          <a:lstStyle/>
          <a:p>
            <a:pPr algn="ctr">
              <a:lnSpc>
                <a:spcPct val="120000"/>
              </a:lnSpc>
            </a:pPr>
            <a:r>
              <a:rPr lang="en-US" sz="7200">
                <a:solidFill>
                  <a:schemeClr val="tx1">
                    <a:lumMod val="85000"/>
                    <a:lumOff val="15000"/>
                  </a:schemeClr>
                </a:solidFill>
                <a:ea typeface="Meiryo"/>
              </a:rPr>
              <a:t>Thank You</a:t>
            </a:r>
            <a:br>
              <a:rPr lang="en-US" sz="7200">
                <a:solidFill>
                  <a:schemeClr val="tx1">
                    <a:lumMod val="85000"/>
                    <a:lumOff val="15000"/>
                  </a:schemeClr>
                </a:solidFill>
                <a:ea typeface="Meiryo"/>
              </a:rPr>
            </a:br>
            <a:br>
              <a:rPr lang="en-US" sz="7200">
                <a:ea typeface="Meiryo"/>
              </a:rPr>
            </a:br>
            <a:r>
              <a:rPr lang="en-US" sz="7200">
                <a:solidFill>
                  <a:schemeClr val="tx1">
                    <a:lumMod val="85000"/>
                    <a:lumOff val="15000"/>
                  </a:schemeClr>
                </a:solidFill>
                <a:ea typeface="Meiryo"/>
              </a:rPr>
              <a:t>Questions?</a:t>
            </a:r>
          </a:p>
        </p:txBody>
      </p:sp>
    </p:spTree>
    <p:extLst>
      <p:ext uri="{BB962C8B-B14F-4D97-AF65-F5344CB8AC3E}">
        <p14:creationId xmlns:p14="http://schemas.microsoft.com/office/powerpoint/2010/main" val="3403747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B82B3473-2730-864A-BCFC-294A4FC47BB7}"/>
              </a:ext>
            </a:extLst>
          </p:cNvPr>
          <p:cNvSpPr>
            <a:spLocks noGrp="1"/>
          </p:cNvSpPr>
          <p:nvPr>
            <p:ph type="title"/>
          </p:nvPr>
        </p:nvSpPr>
        <p:spPr>
          <a:xfrm>
            <a:off x="745217" y="522045"/>
            <a:ext cx="6857365" cy="1344612"/>
          </a:xfrm>
        </p:spPr>
        <p:txBody>
          <a:bodyPr anchor="b">
            <a:normAutofit/>
          </a:bodyPr>
          <a:lstStyle/>
          <a:p>
            <a:r>
              <a:rPr lang="en-US" dirty="0"/>
              <a:t>Data Extraction</a:t>
            </a:r>
          </a:p>
        </p:txBody>
      </p:sp>
      <p:sp>
        <p:nvSpPr>
          <p:cNvPr id="3" name="Content Placeholder 2">
            <a:extLst>
              <a:ext uri="{FF2B5EF4-FFF2-40B4-BE49-F238E27FC236}">
                <a16:creationId xmlns:a16="http://schemas.microsoft.com/office/drawing/2014/main" id="{DD8D39B6-EB44-8943-9ACA-A9DED2BB48AF}"/>
              </a:ext>
            </a:extLst>
          </p:cNvPr>
          <p:cNvSpPr>
            <a:spLocks noGrp="1"/>
          </p:cNvSpPr>
          <p:nvPr>
            <p:ph idx="1"/>
          </p:nvPr>
        </p:nvSpPr>
        <p:spPr>
          <a:xfrm>
            <a:off x="1187806" y="1843836"/>
            <a:ext cx="9408112" cy="2846567"/>
          </a:xfrm>
        </p:spPr>
        <p:txBody>
          <a:bodyPr>
            <a:normAutofit/>
          </a:bodyPr>
          <a:lstStyle/>
          <a:p>
            <a:pPr marL="342900" indent="-342900">
              <a:buAutoNum type="arabicPeriod"/>
            </a:pPr>
            <a:r>
              <a:rPr lang="en-US" dirty="0"/>
              <a:t>Data was extracted from Bloomberg terminal</a:t>
            </a:r>
          </a:p>
          <a:p>
            <a:pPr marL="342900" indent="-342900">
              <a:buAutoNum type="arabicPeriod"/>
            </a:pPr>
            <a:r>
              <a:rPr lang="en-US" dirty="0"/>
              <a:t>Features cleansed – Date (%y-%m-%d), GDP and Unemployment</a:t>
            </a:r>
          </a:p>
          <a:p>
            <a:pPr marL="342900" indent="-342900">
              <a:buAutoNum type="arabicPeriod"/>
            </a:pPr>
            <a:r>
              <a:rPr lang="en-US" dirty="0"/>
              <a:t>Log returns applied on SPX, NDX, BTC, DJIA</a:t>
            </a:r>
          </a:p>
          <a:p>
            <a:pPr marL="342900" indent="-342900">
              <a:buAutoNum type="arabicPeriod"/>
            </a:pPr>
            <a:endParaRPr lang="en-US" dirty="0"/>
          </a:p>
        </p:txBody>
      </p:sp>
      <p:graphicFrame>
        <p:nvGraphicFramePr>
          <p:cNvPr id="4" name="Table 3">
            <a:extLst>
              <a:ext uri="{FF2B5EF4-FFF2-40B4-BE49-F238E27FC236}">
                <a16:creationId xmlns:a16="http://schemas.microsoft.com/office/drawing/2014/main" id="{FF93980D-39A8-D541-91A8-56CB626ACC9E}"/>
              </a:ext>
            </a:extLst>
          </p:cNvPr>
          <p:cNvGraphicFramePr>
            <a:graphicFrameLocks noGrp="1"/>
          </p:cNvGraphicFramePr>
          <p:nvPr>
            <p:extLst>
              <p:ext uri="{D42A27DB-BD31-4B8C-83A1-F6EECF244321}">
                <p14:modId xmlns:p14="http://schemas.microsoft.com/office/powerpoint/2010/main" val="535779897"/>
              </p:ext>
            </p:extLst>
          </p:nvPr>
        </p:nvGraphicFramePr>
        <p:xfrm>
          <a:off x="7395693" y="3873135"/>
          <a:ext cx="2120730" cy="2564406"/>
        </p:xfrm>
        <a:graphic>
          <a:graphicData uri="http://schemas.openxmlformats.org/drawingml/2006/table">
            <a:tbl>
              <a:tblPr/>
              <a:tblGrid>
                <a:gridCol w="1388573">
                  <a:extLst>
                    <a:ext uri="{9D8B030D-6E8A-4147-A177-3AD203B41FA5}">
                      <a16:colId xmlns:a16="http://schemas.microsoft.com/office/drawing/2014/main" val="1883796324"/>
                    </a:ext>
                  </a:extLst>
                </a:gridCol>
                <a:gridCol w="732157">
                  <a:extLst>
                    <a:ext uri="{9D8B030D-6E8A-4147-A177-3AD203B41FA5}">
                      <a16:colId xmlns:a16="http://schemas.microsoft.com/office/drawing/2014/main" val="816364691"/>
                    </a:ext>
                  </a:extLst>
                </a:gridCol>
              </a:tblGrid>
              <a:tr h="0">
                <a:tc>
                  <a:txBody>
                    <a:bodyPr/>
                    <a:lstStyle/>
                    <a:p>
                      <a:pPr rtl="0" fontAlgn="t">
                        <a:spcBef>
                          <a:spcPts val="0"/>
                        </a:spcBef>
                        <a:spcAft>
                          <a:spcPts val="0"/>
                        </a:spcAft>
                      </a:pPr>
                      <a:r>
                        <a:rPr lang="en-US" sz="500" b="1" i="0" u="none" strike="noStrike" dirty="0">
                          <a:solidFill>
                            <a:srgbClr val="000000"/>
                          </a:solidFill>
                          <a:effectLst/>
                          <a:latin typeface="Arial" panose="020B0604020202020204" pitchFamily="34" charset="0"/>
                        </a:rPr>
                        <a:t>Data</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1" i="0" u="none" strike="noStrike">
                          <a:solidFill>
                            <a:srgbClr val="000000"/>
                          </a:solidFill>
                          <a:effectLst/>
                          <a:latin typeface="Arial" panose="020B0604020202020204" pitchFamily="34" charset="0"/>
                        </a:rPr>
                        <a:t>Function</a:t>
                      </a:r>
                      <a:endParaRPr lang="en-US" sz="50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6271913"/>
                  </a:ext>
                </a:extLst>
              </a:tr>
              <a:tr h="190023">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TSA Throughput</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TSATTPCY</a:t>
                      </a:r>
                      <a:endParaRPr lang="en-US" sz="50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4184391"/>
                  </a:ext>
                </a:extLst>
              </a:tr>
              <a:tr h="190023">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CoVID-19 Cases</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NCOVUSCA</a:t>
                      </a:r>
                      <a:endParaRPr lang="en-US" sz="50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6008565"/>
                  </a:ext>
                </a:extLst>
              </a:tr>
              <a:tr h="190023">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CoVID-19 Recovered</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NCOVUSRE</a:t>
                      </a:r>
                      <a:endParaRPr lang="en-US" sz="50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2885795"/>
                  </a:ext>
                </a:extLst>
              </a:tr>
              <a:tr h="190023">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CoVID-19 Deaths</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NCOVUSDE</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1572363"/>
                  </a:ext>
                </a:extLst>
              </a:tr>
              <a:tr h="190023">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CoVID-19 Vaccine administered</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NCOVUSVA</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6461292"/>
                  </a:ext>
                </a:extLst>
              </a:tr>
              <a:tr h="190023">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S&amp;P 500</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SPX Index</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4436928"/>
                  </a:ext>
                </a:extLst>
              </a:tr>
              <a:tr h="190023">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Dow Jones</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INDU Index</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2253966"/>
                  </a:ext>
                </a:extLst>
              </a:tr>
              <a:tr h="190023">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Nasdaq Composite</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CCMP Index</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0527797"/>
                  </a:ext>
                </a:extLst>
              </a:tr>
              <a:tr h="190023">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Gold</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XAU </a:t>
                      </a:r>
                      <a:r>
                        <a:rPr lang="en-US" sz="500" b="0" i="0" u="none" strike="noStrike" dirty="0" err="1">
                          <a:solidFill>
                            <a:srgbClr val="000000"/>
                          </a:solidFill>
                          <a:effectLst/>
                          <a:latin typeface="Arial" panose="020B0604020202020204" pitchFamily="34" charset="0"/>
                        </a:rPr>
                        <a:t>Curncy</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4241183"/>
                  </a:ext>
                </a:extLst>
              </a:tr>
              <a:tr h="190023">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Crude oil futures</a:t>
                      </a:r>
                      <a:endParaRPr lang="en-US" sz="50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C01 </a:t>
                      </a:r>
                      <a:r>
                        <a:rPr lang="en-US" sz="500" b="0" i="0" u="none" strike="noStrike" dirty="0" err="1">
                          <a:solidFill>
                            <a:srgbClr val="000000"/>
                          </a:solidFill>
                          <a:effectLst/>
                          <a:latin typeface="Arial" panose="020B0604020202020204" pitchFamily="34" charset="0"/>
                        </a:rPr>
                        <a:t>Comdty</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7764135"/>
                  </a:ext>
                </a:extLst>
              </a:tr>
              <a:tr h="190023">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Bitcoin/USD</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XBTUSD</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6343294"/>
                  </a:ext>
                </a:extLst>
              </a:tr>
              <a:tr h="190023">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GDP, Non-farm payroll</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ECST</a:t>
                      </a:r>
                      <a:endParaRPr lang="en-US" sz="500" dirty="0">
                        <a:effectLst/>
                      </a:endParaRPr>
                    </a:p>
                  </a:txBody>
                  <a:tcPr marL="60531" marR="60531" marT="60531" marB="6053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0620364"/>
                  </a:ext>
                </a:extLst>
              </a:tr>
            </a:tbl>
          </a:graphicData>
        </a:graphic>
      </p:graphicFrame>
      <p:sp>
        <p:nvSpPr>
          <p:cNvPr id="5" name="Rectangle 1">
            <a:extLst>
              <a:ext uri="{FF2B5EF4-FFF2-40B4-BE49-F238E27FC236}">
                <a16:creationId xmlns:a16="http://schemas.microsoft.com/office/drawing/2014/main" id="{A7E80CD1-0E15-2848-8902-38ED44978713}"/>
              </a:ext>
            </a:extLst>
          </p:cNvPr>
          <p:cNvSpPr>
            <a:spLocks noChangeArrowheads="1"/>
          </p:cNvSpPr>
          <p:nvPr/>
        </p:nvSpPr>
        <p:spPr bwMode="auto">
          <a:xfrm>
            <a:off x="4398963" y="23129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7" name="Straight Connector 6">
            <a:extLst>
              <a:ext uri="{FF2B5EF4-FFF2-40B4-BE49-F238E27FC236}">
                <a16:creationId xmlns:a16="http://schemas.microsoft.com/office/drawing/2014/main" id="{CB1A4A44-60D4-664D-B3BF-CF57767655F5}"/>
              </a:ext>
            </a:extLst>
          </p:cNvPr>
          <p:cNvCxnSpPr>
            <a:cxnSpLocks/>
          </p:cNvCxnSpPr>
          <p:nvPr/>
        </p:nvCxnSpPr>
        <p:spPr>
          <a:xfrm>
            <a:off x="6451134" y="3594932"/>
            <a:ext cx="0" cy="338644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Table 14">
            <a:extLst>
              <a:ext uri="{FF2B5EF4-FFF2-40B4-BE49-F238E27FC236}">
                <a16:creationId xmlns:a16="http://schemas.microsoft.com/office/drawing/2014/main" id="{4DA05D60-5B30-824E-9C7A-68EC314EFED5}"/>
              </a:ext>
            </a:extLst>
          </p:cNvPr>
          <p:cNvGraphicFramePr>
            <a:graphicFrameLocks noGrp="1"/>
          </p:cNvGraphicFramePr>
          <p:nvPr>
            <p:extLst>
              <p:ext uri="{D42A27DB-BD31-4B8C-83A1-F6EECF244321}">
                <p14:modId xmlns:p14="http://schemas.microsoft.com/office/powerpoint/2010/main" val="2439065987"/>
              </p:ext>
            </p:extLst>
          </p:nvPr>
        </p:nvGraphicFramePr>
        <p:xfrm>
          <a:off x="2416376" y="3971444"/>
          <a:ext cx="2189179" cy="2367621"/>
        </p:xfrm>
        <a:graphic>
          <a:graphicData uri="http://schemas.openxmlformats.org/drawingml/2006/table">
            <a:tbl>
              <a:tblPr/>
              <a:tblGrid>
                <a:gridCol w="790616">
                  <a:extLst>
                    <a:ext uri="{9D8B030D-6E8A-4147-A177-3AD203B41FA5}">
                      <a16:colId xmlns:a16="http://schemas.microsoft.com/office/drawing/2014/main" val="2904699400"/>
                    </a:ext>
                  </a:extLst>
                </a:gridCol>
                <a:gridCol w="1398563">
                  <a:extLst>
                    <a:ext uri="{9D8B030D-6E8A-4147-A177-3AD203B41FA5}">
                      <a16:colId xmlns:a16="http://schemas.microsoft.com/office/drawing/2014/main" val="911366085"/>
                    </a:ext>
                  </a:extLst>
                </a:gridCol>
              </a:tblGrid>
              <a:tr h="0">
                <a:tc>
                  <a:txBody>
                    <a:bodyPr/>
                    <a:lstStyle/>
                    <a:p>
                      <a:pPr rtl="0" fontAlgn="t">
                        <a:spcBef>
                          <a:spcPts val="0"/>
                        </a:spcBef>
                        <a:spcAft>
                          <a:spcPts val="0"/>
                        </a:spcAft>
                      </a:pPr>
                      <a:r>
                        <a:rPr lang="en-US" sz="500" b="1" i="0" u="none" strike="noStrike" dirty="0">
                          <a:solidFill>
                            <a:srgbClr val="000000"/>
                          </a:solidFill>
                          <a:effectLst/>
                          <a:latin typeface="Arial" panose="020B0604020202020204" pitchFamily="34" charset="0"/>
                        </a:rPr>
                        <a:t>Feature</a:t>
                      </a:r>
                      <a:endParaRPr lang="en-US" sz="500" dirty="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1" i="0" u="none" strike="noStrike">
                          <a:solidFill>
                            <a:srgbClr val="000000"/>
                          </a:solidFill>
                          <a:effectLst/>
                          <a:latin typeface="Arial" panose="020B0604020202020204" pitchFamily="34" charset="0"/>
                        </a:rPr>
                        <a:t>Description</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6950985"/>
                  </a:ext>
                </a:extLst>
              </a:tr>
              <a:tr h="195621">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TLT</a:t>
                      </a:r>
                      <a:endParaRPr lang="en-US" sz="500" dirty="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202124"/>
                          </a:solidFill>
                          <a:effectLst/>
                          <a:latin typeface="Arial" panose="020B0604020202020204" pitchFamily="34" charset="0"/>
                        </a:rPr>
                        <a:t>iShares 20 Plus Year Treasury Bond ETF</a:t>
                      </a:r>
                      <a:endParaRPr lang="en-US" sz="500" dirty="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1214802"/>
                  </a:ext>
                </a:extLst>
              </a:tr>
              <a:tr h="160062">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DJIA</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202124"/>
                          </a:solidFill>
                          <a:effectLst/>
                          <a:latin typeface="Arial" panose="020B0604020202020204" pitchFamily="34" charset="0"/>
                        </a:rPr>
                        <a:t>Dow Jones Industrial Average</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570758"/>
                  </a:ext>
                </a:extLst>
              </a:tr>
              <a:tr h="158674">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NDX</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202124"/>
                          </a:solidFill>
                          <a:effectLst/>
                          <a:latin typeface="Arial" panose="020B0604020202020204" pitchFamily="34" charset="0"/>
                        </a:rPr>
                        <a:t>Nasdaq-100</a:t>
                      </a:r>
                      <a:endParaRPr lang="en-US" sz="500" dirty="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5306555"/>
                  </a:ext>
                </a:extLst>
              </a:tr>
              <a:tr h="158674">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GOLD</a:t>
                      </a:r>
                      <a:endParaRPr lang="en-US" sz="500" dirty="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Gold price</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839252"/>
                  </a:ext>
                </a:extLst>
              </a:tr>
              <a:tr h="158674">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Oil</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Crude oil price</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8636493"/>
                  </a:ext>
                </a:extLst>
              </a:tr>
              <a:tr h="158674">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SPX</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202124"/>
                          </a:solidFill>
                          <a:effectLst/>
                          <a:latin typeface="Arial" panose="020B0604020202020204" pitchFamily="34" charset="0"/>
                        </a:rPr>
                        <a:t>S&amp;P 500</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9226684"/>
                  </a:ext>
                </a:extLst>
              </a:tr>
              <a:tr h="158674">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TSA</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TSA checkpoint travel numbers</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553469"/>
                  </a:ext>
                </a:extLst>
              </a:tr>
              <a:tr h="158674">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Cases</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COVID Cases</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5182685"/>
                  </a:ext>
                </a:extLst>
              </a:tr>
              <a:tr h="158674">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Deaths</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CoVID Deaths</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843965"/>
                  </a:ext>
                </a:extLst>
              </a:tr>
              <a:tr h="158674">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Bitcoin</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Bitcoin daily price</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6768139"/>
                  </a:ext>
                </a:extLst>
              </a:tr>
              <a:tr h="158674">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GDP</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a:solidFill>
                            <a:srgbClr val="000000"/>
                          </a:solidFill>
                          <a:effectLst/>
                          <a:latin typeface="Arial" panose="020B0604020202020204" pitchFamily="34" charset="0"/>
                        </a:rPr>
                        <a:t>US GDP</a:t>
                      </a:r>
                      <a:endParaRPr lang="en-US" sz="50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8639354"/>
                  </a:ext>
                </a:extLst>
              </a:tr>
              <a:tr h="158674">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Unemployment</a:t>
                      </a:r>
                      <a:endParaRPr lang="en-US" sz="500" dirty="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500" b="0" i="0" u="none" strike="noStrike" dirty="0">
                          <a:solidFill>
                            <a:srgbClr val="000000"/>
                          </a:solidFill>
                          <a:effectLst/>
                          <a:latin typeface="Arial" panose="020B0604020202020204" pitchFamily="34" charset="0"/>
                        </a:rPr>
                        <a:t>Unemployment statistics</a:t>
                      </a:r>
                      <a:endParaRPr lang="en-US" sz="500" dirty="0">
                        <a:effectLst/>
                      </a:endParaRPr>
                    </a:p>
                  </a:txBody>
                  <a:tcPr marL="52400" marR="52400" marT="52400" marB="524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4197822"/>
                  </a:ext>
                </a:extLst>
              </a:tr>
            </a:tbl>
          </a:graphicData>
        </a:graphic>
      </p:graphicFrame>
      <p:sp>
        <p:nvSpPr>
          <p:cNvPr id="9" name="TextBox 8">
            <a:extLst>
              <a:ext uri="{FF2B5EF4-FFF2-40B4-BE49-F238E27FC236}">
                <a16:creationId xmlns:a16="http://schemas.microsoft.com/office/drawing/2014/main" id="{A1E005F5-1BD3-EB49-B980-562FF1D6CDDE}"/>
              </a:ext>
            </a:extLst>
          </p:cNvPr>
          <p:cNvSpPr txBox="1"/>
          <p:nvPr/>
        </p:nvSpPr>
        <p:spPr>
          <a:xfrm>
            <a:off x="2836557" y="6549771"/>
            <a:ext cx="1421807" cy="215444"/>
          </a:xfrm>
          <a:prstGeom prst="rect">
            <a:avLst/>
          </a:prstGeom>
          <a:noFill/>
        </p:spPr>
        <p:txBody>
          <a:bodyPr wrap="square" rtlCol="0">
            <a:spAutoFit/>
          </a:bodyPr>
          <a:lstStyle/>
          <a:p>
            <a:r>
              <a:rPr lang="en-US" sz="800" dirty="0"/>
              <a:t>Feature Description</a:t>
            </a:r>
          </a:p>
        </p:txBody>
      </p:sp>
      <p:sp>
        <p:nvSpPr>
          <p:cNvPr id="16" name="TextBox 15">
            <a:extLst>
              <a:ext uri="{FF2B5EF4-FFF2-40B4-BE49-F238E27FC236}">
                <a16:creationId xmlns:a16="http://schemas.microsoft.com/office/drawing/2014/main" id="{C71DD94E-0CB1-354E-994D-581FB7F9EE78}"/>
              </a:ext>
            </a:extLst>
          </p:cNvPr>
          <p:cNvSpPr txBox="1"/>
          <p:nvPr/>
        </p:nvSpPr>
        <p:spPr>
          <a:xfrm>
            <a:off x="7866520" y="6608312"/>
            <a:ext cx="1421807" cy="215444"/>
          </a:xfrm>
          <a:prstGeom prst="rect">
            <a:avLst/>
          </a:prstGeom>
          <a:noFill/>
        </p:spPr>
        <p:txBody>
          <a:bodyPr wrap="square" rtlCol="0">
            <a:spAutoFit/>
          </a:bodyPr>
          <a:lstStyle/>
          <a:p>
            <a:r>
              <a:rPr lang="en-US" sz="800" dirty="0"/>
              <a:t>BBG Terminal functions</a:t>
            </a:r>
          </a:p>
        </p:txBody>
      </p:sp>
      <p:cxnSp>
        <p:nvCxnSpPr>
          <p:cNvPr id="23" name="Straight Connector 22">
            <a:extLst>
              <a:ext uri="{FF2B5EF4-FFF2-40B4-BE49-F238E27FC236}">
                <a16:creationId xmlns:a16="http://schemas.microsoft.com/office/drawing/2014/main" id="{625A52EA-5EF6-3642-838F-FC1B515D9BCA}"/>
              </a:ext>
            </a:extLst>
          </p:cNvPr>
          <p:cNvCxnSpPr/>
          <p:nvPr/>
        </p:nvCxnSpPr>
        <p:spPr>
          <a:xfrm>
            <a:off x="1187806" y="3594932"/>
            <a:ext cx="9751438" cy="0"/>
          </a:xfrm>
          <a:prstGeom prst="line">
            <a:avLst/>
          </a:prstGeom>
        </p:spPr>
        <p:style>
          <a:lnRef idx="1">
            <a:schemeClr val="dk1"/>
          </a:lnRef>
          <a:fillRef idx="0">
            <a:schemeClr val="dk1"/>
          </a:fillRef>
          <a:effectRef idx="0">
            <a:schemeClr val="dk1"/>
          </a:effectRef>
          <a:fontRef idx="minor">
            <a:schemeClr val="tx1"/>
          </a:fontRef>
        </p:style>
      </p:cxnSp>
      <p:pic>
        <p:nvPicPr>
          <p:cNvPr id="24" name="Picture 23">
            <a:extLst>
              <a:ext uri="{FF2B5EF4-FFF2-40B4-BE49-F238E27FC236}">
                <a16:creationId xmlns:a16="http://schemas.microsoft.com/office/drawing/2014/main" id="{72693A0B-CAF3-0D45-9DF1-72A263AE7A6A}"/>
              </a:ext>
            </a:extLst>
          </p:cNvPr>
          <p:cNvPicPr>
            <a:picLocks noChangeAspect="1"/>
          </p:cNvPicPr>
          <p:nvPr/>
        </p:nvPicPr>
        <p:blipFill>
          <a:blip r:embed="rId2"/>
          <a:stretch>
            <a:fillRect/>
          </a:stretch>
        </p:blipFill>
        <p:spPr>
          <a:xfrm>
            <a:off x="5751999" y="3260244"/>
            <a:ext cx="1422400" cy="1422400"/>
          </a:xfrm>
          <a:prstGeom prst="rect">
            <a:avLst/>
          </a:prstGeom>
        </p:spPr>
      </p:pic>
    </p:spTree>
    <p:extLst>
      <p:ext uri="{BB962C8B-B14F-4D97-AF65-F5344CB8AC3E}">
        <p14:creationId xmlns:p14="http://schemas.microsoft.com/office/powerpoint/2010/main" val="2481753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36"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8"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81565C4C-53FF-F64D-A50F-6A88E98A7625}"/>
              </a:ext>
            </a:extLst>
          </p:cNvPr>
          <p:cNvSpPr>
            <a:spLocks noGrp="1"/>
          </p:cNvSpPr>
          <p:nvPr>
            <p:ph type="title"/>
          </p:nvPr>
        </p:nvSpPr>
        <p:spPr>
          <a:xfrm>
            <a:off x="455969" y="534883"/>
            <a:ext cx="6857365" cy="1344612"/>
          </a:xfrm>
        </p:spPr>
        <p:txBody>
          <a:bodyPr anchor="b">
            <a:normAutofit/>
          </a:bodyPr>
          <a:lstStyle/>
          <a:p>
            <a:r>
              <a:rPr lang="en-US"/>
              <a:t>Data and EDA</a:t>
            </a:r>
          </a:p>
        </p:txBody>
      </p:sp>
      <p:pic>
        <p:nvPicPr>
          <p:cNvPr id="2050" name="Picture 2">
            <a:extLst>
              <a:ext uri="{FF2B5EF4-FFF2-40B4-BE49-F238E27FC236}">
                <a16:creationId xmlns:a16="http://schemas.microsoft.com/office/drawing/2014/main" id="{49E87C9E-5F34-2F4B-8013-F9425AF218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5969" y="2655764"/>
            <a:ext cx="8391525" cy="27272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DEC8080B-7B97-ED45-8CC0-0C2FFEC70893}"/>
              </a:ext>
            </a:extLst>
          </p:cNvPr>
          <p:cNvSpPr>
            <a:spLocks noChangeArrowheads="1"/>
          </p:cNvSpPr>
          <p:nvPr/>
        </p:nvSpPr>
        <p:spPr bwMode="auto">
          <a:xfrm>
            <a:off x="14290077" y="1057819"/>
            <a:ext cx="8495341" cy="151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4" name="Graphic 13" descr="Magnifying glass with solid fill">
            <a:extLst>
              <a:ext uri="{FF2B5EF4-FFF2-40B4-BE49-F238E27FC236}">
                <a16:creationId xmlns:a16="http://schemas.microsoft.com/office/drawing/2014/main" id="{2CA09253-5BAD-2349-8A74-157F7A184E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2758" y="727064"/>
            <a:ext cx="1965804" cy="1965804"/>
          </a:xfrm>
          <a:prstGeom prst="rect">
            <a:avLst/>
          </a:prstGeom>
        </p:spPr>
      </p:pic>
    </p:spTree>
    <p:extLst>
      <p:ext uri="{BB962C8B-B14F-4D97-AF65-F5344CB8AC3E}">
        <p14:creationId xmlns:p14="http://schemas.microsoft.com/office/powerpoint/2010/main" val="2112618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pic>
        <p:nvPicPr>
          <p:cNvPr id="4098" name="Picture 2">
            <a:extLst>
              <a:ext uri="{FF2B5EF4-FFF2-40B4-BE49-F238E27FC236}">
                <a16:creationId xmlns:a16="http://schemas.microsoft.com/office/drawing/2014/main" id="{B7AD513E-C493-F741-B0B9-8C1C569DA6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803" y="3249650"/>
            <a:ext cx="7073978" cy="32354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4948FC1-C610-9B4F-9753-DFBE964389A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9141" y="350866"/>
            <a:ext cx="6406360" cy="25479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13AB533-0DB4-E248-AFD2-7C5979CF6C75}"/>
              </a:ext>
            </a:extLst>
          </p:cNvPr>
          <p:cNvPicPr>
            <a:picLocks noChangeAspect="1"/>
          </p:cNvPicPr>
          <p:nvPr/>
        </p:nvPicPr>
        <p:blipFill>
          <a:blip r:embed="rId4"/>
          <a:stretch>
            <a:fillRect/>
          </a:stretch>
        </p:blipFill>
        <p:spPr>
          <a:xfrm>
            <a:off x="6884336" y="1761241"/>
            <a:ext cx="4787547" cy="859625"/>
          </a:xfrm>
          <a:prstGeom prst="rect">
            <a:avLst/>
          </a:prstGeom>
        </p:spPr>
      </p:pic>
      <p:sp>
        <p:nvSpPr>
          <p:cNvPr id="16" name="TextBox 15">
            <a:extLst>
              <a:ext uri="{FF2B5EF4-FFF2-40B4-BE49-F238E27FC236}">
                <a16:creationId xmlns:a16="http://schemas.microsoft.com/office/drawing/2014/main" id="{92C49983-7B7C-244B-895F-B788CD1553A7}"/>
              </a:ext>
            </a:extLst>
          </p:cNvPr>
          <p:cNvSpPr txBox="1"/>
          <p:nvPr/>
        </p:nvSpPr>
        <p:spPr>
          <a:xfrm>
            <a:off x="7230791" y="816993"/>
            <a:ext cx="3825985" cy="369332"/>
          </a:xfrm>
          <a:prstGeom prst="rect">
            <a:avLst/>
          </a:prstGeom>
          <a:noFill/>
        </p:spPr>
        <p:txBody>
          <a:bodyPr wrap="square" rtlCol="0">
            <a:spAutoFit/>
          </a:bodyPr>
          <a:lstStyle/>
          <a:p>
            <a:r>
              <a:rPr lang="en-US" dirty="0"/>
              <a:t>Summary Statistics</a:t>
            </a:r>
          </a:p>
        </p:txBody>
      </p:sp>
      <p:sp>
        <p:nvSpPr>
          <p:cNvPr id="17" name="TextBox 16">
            <a:extLst>
              <a:ext uri="{FF2B5EF4-FFF2-40B4-BE49-F238E27FC236}">
                <a16:creationId xmlns:a16="http://schemas.microsoft.com/office/drawing/2014/main" id="{906ED6B9-9609-F04A-87F3-1A6FCACE8D40}"/>
              </a:ext>
            </a:extLst>
          </p:cNvPr>
          <p:cNvSpPr txBox="1"/>
          <p:nvPr/>
        </p:nvSpPr>
        <p:spPr>
          <a:xfrm>
            <a:off x="4425387" y="6518487"/>
            <a:ext cx="3825985" cy="369332"/>
          </a:xfrm>
          <a:prstGeom prst="rect">
            <a:avLst/>
          </a:prstGeom>
          <a:noFill/>
        </p:spPr>
        <p:txBody>
          <a:bodyPr wrap="square" rtlCol="0">
            <a:spAutoFit/>
          </a:bodyPr>
          <a:lstStyle/>
          <a:p>
            <a:r>
              <a:rPr lang="en-US" dirty="0"/>
              <a:t>Timeseries chart</a:t>
            </a:r>
          </a:p>
        </p:txBody>
      </p:sp>
    </p:spTree>
    <p:extLst>
      <p:ext uri="{BB962C8B-B14F-4D97-AF65-F5344CB8AC3E}">
        <p14:creationId xmlns:p14="http://schemas.microsoft.com/office/powerpoint/2010/main" val="2529971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9" name="Freeform: Shape 138">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1" name="Freeform: Shape 140">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146" name="Picture 2">
            <a:extLst>
              <a:ext uri="{FF2B5EF4-FFF2-40B4-BE49-F238E27FC236}">
                <a16:creationId xmlns:a16="http://schemas.microsoft.com/office/drawing/2014/main" id="{2A1697DE-D9BD-6643-A5B6-830B709D2C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380242" y="916674"/>
            <a:ext cx="6905164" cy="50235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D28DAAB-5A31-624C-85DC-384308C0A4FE}"/>
              </a:ext>
            </a:extLst>
          </p:cNvPr>
          <p:cNvSpPr txBox="1"/>
          <p:nvPr/>
        </p:nvSpPr>
        <p:spPr>
          <a:xfrm>
            <a:off x="3694489" y="6214424"/>
            <a:ext cx="2276669" cy="369332"/>
          </a:xfrm>
          <a:prstGeom prst="rect">
            <a:avLst/>
          </a:prstGeom>
          <a:noFill/>
        </p:spPr>
        <p:txBody>
          <a:bodyPr wrap="square" rtlCol="0">
            <a:spAutoFit/>
          </a:bodyPr>
          <a:lstStyle/>
          <a:p>
            <a:r>
              <a:rPr lang="en-US" dirty="0"/>
              <a:t>Correlation Matrix</a:t>
            </a:r>
          </a:p>
        </p:txBody>
      </p:sp>
    </p:spTree>
    <p:extLst>
      <p:ext uri="{BB962C8B-B14F-4D97-AF65-F5344CB8AC3E}">
        <p14:creationId xmlns:p14="http://schemas.microsoft.com/office/powerpoint/2010/main" val="3725640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5BA18F46-841A-6148-B979-F783C6D2129F}"/>
              </a:ext>
            </a:extLst>
          </p:cNvPr>
          <p:cNvSpPr>
            <a:spLocks noGrp="1"/>
          </p:cNvSpPr>
          <p:nvPr>
            <p:ph type="title"/>
          </p:nvPr>
        </p:nvSpPr>
        <p:spPr>
          <a:xfrm>
            <a:off x="1920875" y="442913"/>
            <a:ext cx="6857365" cy="1344612"/>
          </a:xfrm>
        </p:spPr>
        <p:txBody>
          <a:bodyPr anchor="b">
            <a:normAutofit/>
          </a:bodyPr>
          <a:lstStyle/>
          <a:p>
            <a:r>
              <a:rPr lang="en-US" dirty="0"/>
              <a:t>Modeling</a:t>
            </a:r>
          </a:p>
        </p:txBody>
      </p:sp>
      <p:sp>
        <p:nvSpPr>
          <p:cNvPr id="3" name="Content Placeholder 2">
            <a:extLst>
              <a:ext uri="{FF2B5EF4-FFF2-40B4-BE49-F238E27FC236}">
                <a16:creationId xmlns:a16="http://schemas.microsoft.com/office/drawing/2014/main" id="{6AD421B3-BB37-414A-8661-4C80795766B9}"/>
              </a:ext>
            </a:extLst>
          </p:cNvPr>
          <p:cNvSpPr>
            <a:spLocks noGrp="1"/>
          </p:cNvSpPr>
          <p:nvPr>
            <p:ph idx="1"/>
          </p:nvPr>
        </p:nvSpPr>
        <p:spPr>
          <a:xfrm>
            <a:off x="868649" y="2252825"/>
            <a:ext cx="6857365" cy="3651250"/>
          </a:xfrm>
        </p:spPr>
        <p:txBody>
          <a:bodyPr>
            <a:norm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Predictors</a:t>
            </a:r>
          </a:p>
          <a:p>
            <a:r>
              <a:rPr lang="en-US" sz="1200" dirty="0">
                <a:latin typeface="Arial" panose="020B0604020202020204" pitchFamily="34" charset="0"/>
                <a:cs typeface="Arial" panose="020B0604020202020204" pitchFamily="34" charset="0"/>
              </a:rPr>
              <a:t>     TSA, Gold, TLT, Oil, Unemployment, GDP, Cases, Deaths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Response variable</a:t>
            </a:r>
          </a:p>
          <a:p>
            <a:r>
              <a:rPr lang="en-US" sz="1200" dirty="0">
                <a:latin typeface="Arial" panose="020B0604020202020204" pitchFamily="34" charset="0"/>
                <a:cs typeface="Arial" panose="020B0604020202020204" pitchFamily="34" charset="0"/>
              </a:rPr>
              <a:t>     SPX, NDX, DJIA, BTC</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Log Returns &lt;-&gt; Binary response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Binary Classification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Built Linear and Tree based models </a:t>
            </a:r>
          </a:p>
        </p:txBody>
      </p:sp>
      <p:sp>
        <p:nvSpPr>
          <p:cNvPr id="4" name="TextBox 3">
            <a:extLst>
              <a:ext uri="{FF2B5EF4-FFF2-40B4-BE49-F238E27FC236}">
                <a16:creationId xmlns:a16="http://schemas.microsoft.com/office/drawing/2014/main" id="{C1398C12-AD3D-A243-91A2-D726A3A09C3D}"/>
              </a:ext>
            </a:extLst>
          </p:cNvPr>
          <p:cNvSpPr txBox="1"/>
          <p:nvPr/>
        </p:nvSpPr>
        <p:spPr>
          <a:xfrm>
            <a:off x="6663900" y="2517538"/>
            <a:ext cx="3229664" cy="1107996"/>
          </a:xfrm>
          <a:prstGeom prst="rect">
            <a:avLst/>
          </a:prstGeom>
          <a:noFill/>
        </p:spPr>
        <p:txBody>
          <a:bodyPr wrap="square" rtlCol="0">
            <a:spAutoFit/>
          </a:bodyPr>
          <a:lstStyle/>
          <a:p>
            <a:r>
              <a:rPr lang="en-US" dirty="0"/>
              <a:t>Linear Models</a:t>
            </a:r>
          </a:p>
          <a:p>
            <a:r>
              <a:rPr lang="en-US" sz="1200" dirty="0"/>
              <a:t>  1. GAM</a:t>
            </a:r>
          </a:p>
          <a:p>
            <a:r>
              <a:rPr lang="en-US" sz="1200" dirty="0"/>
              <a:t>  2. KNN</a:t>
            </a:r>
          </a:p>
          <a:p>
            <a:r>
              <a:rPr lang="en-US" sz="1200" dirty="0"/>
              <a:t>  3. LDA</a:t>
            </a:r>
          </a:p>
          <a:p>
            <a:r>
              <a:rPr lang="en-US" sz="1200" dirty="0"/>
              <a:t>  4. QDA</a:t>
            </a:r>
          </a:p>
        </p:txBody>
      </p:sp>
      <p:sp>
        <p:nvSpPr>
          <p:cNvPr id="15" name="TextBox 14">
            <a:extLst>
              <a:ext uri="{FF2B5EF4-FFF2-40B4-BE49-F238E27FC236}">
                <a16:creationId xmlns:a16="http://schemas.microsoft.com/office/drawing/2014/main" id="{83EEF26E-3FCD-CB4E-B3D0-BB658EE0F172}"/>
              </a:ext>
            </a:extLst>
          </p:cNvPr>
          <p:cNvSpPr txBox="1"/>
          <p:nvPr/>
        </p:nvSpPr>
        <p:spPr>
          <a:xfrm>
            <a:off x="8859304" y="4395472"/>
            <a:ext cx="2996993" cy="738664"/>
          </a:xfrm>
          <a:prstGeom prst="rect">
            <a:avLst/>
          </a:prstGeom>
          <a:noFill/>
        </p:spPr>
        <p:txBody>
          <a:bodyPr wrap="square" rtlCol="0">
            <a:spAutoFit/>
          </a:bodyPr>
          <a:lstStyle/>
          <a:p>
            <a:r>
              <a:rPr lang="en-US" dirty="0"/>
              <a:t>Tree Models</a:t>
            </a:r>
          </a:p>
          <a:p>
            <a:r>
              <a:rPr lang="en-US" sz="1200" dirty="0"/>
              <a:t>  1. Random Forest</a:t>
            </a:r>
          </a:p>
          <a:p>
            <a:r>
              <a:rPr lang="en-US" sz="1200" dirty="0"/>
              <a:t>  2. XGBoost</a:t>
            </a:r>
          </a:p>
        </p:txBody>
      </p:sp>
      <p:cxnSp>
        <p:nvCxnSpPr>
          <p:cNvPr id="9" name="Straight Connector 8">
            <a:extLst>
              <a:ext uri="{FF2B5EF4-FFF2-40B4-BE49-F238E27FC236}">
                <a16:creationId xmlns:a16="http://schemas.microsoft.com/office/drawing/2014/main" id="{48E0C50A-BE74-B248-B6F3-DDD268571C37}"/>
              </a:ext>
            </a:extLst>
          </p:cNvPr>
          <p:cNvCxnSpPr/>
          <p:nvPr/>
        </p:nvCxnSpPr>
        <p:spPr>
          <a:xfrm>
            <a:off x="6434356" y="1635853"/>
            <a:ext cx="0" cy="4353886"/>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1A82C56-23D6-8B45-9A6E-3A6DAD898D5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1422400" cy="1422400"/>
          </a:xfrm>
          <a:prstGeom prst="rect">
            <a:avLst/>
          </a:prstGeom>
          <a:effectLst>
            <a:glow>
              <a:schemeClr val="accent1"/>
            </a:glow>
            <a:outerShdw dist="50800" dir="5400000" sx="1000" sy="1000" algn="ctr" rotWithShape="0">
              <a:srgbClr val="000000"/>
            </a:outerShdw>
            <a:reflection endPos="0" dir="5400000" sy="-100000" algn="bl" rotWithShape="0"/>
          </a:effectLst>
        </p:spPr>
      </p:pic>
    </p:spTree>
    <p:extLst>
      <p:ext uri="{BB962C8B-B14F-4D97-AF65-F5344CB8AC3E}">
        <p14:creationId xmlns:p14="http://schemas.microsoft.com/office/powerpoint/2010/main" val="3227086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18">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28" name="Group 20">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29" name="Freeform: Shape 21">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2">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1" name="Freeform: Shape 23">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12C1C9C4-F578-3149-B7A1-AD4C71CCFE68}"/>
              </a:ext>
            </a:extLst>
          </p:cNvPr>
          <p:cNvSpPr>
            <a:spLocks noGrp="1"/>
          </p:cNvSpPr>
          <p:nvPr>
            <p:ph type="title"/>
          </p:nvPr>
        </p:nvSpPr>
        <p:spPr>
          <a:xfrm>
            <a:off x="1920875" y="442913"/>
            <a:ext cx="6857365" cy="1344612"/>
          </a:xfrm>
        </p:spPr>
        <p:txBody>
          <a:bodyPr anchor="b">
            <a:normAutofit/>
          </a:bodyPr>
          <a:lstStyle/>
          <a:p>
            <a:r>
              <a:rPr lang="en-US" dirty="0"/>
              <a:t>GAM</a:t>
            </a:r>
          </a:p>
        </p:txBody>
      </p:sp>
      <p:sp>
        <p:nvSpPr>
          <p:cNvPr id="3" name="Content Placeholder 2">
            <a:extLst>
              <a:ext uri="{FF2B5EF4-FFF2-40B4-BE49-F238E27FC236}">
                <a16:creationId xmlns:a16="http://schemas.microsoft.com/office/drawing/2014/main" id="{CA51DDE1-1EF9-194E-B246-1D35D0C8BA85}"/>
              </a:ext>
            </a:extLst>
          </p:cNvPr>
          <p:cNvSpPr>
            <a:spLocks noGrp="1"/>
          </p:cNvSpPr>
          <p:nvPr>
            <p:ph idx="1"/>
          </p:nvPr>
        </p:nvSpPr>
        <p:spPr>
          <a:xfrm>
            <a:off x="1920875" y="2312988"/>
            <a:ext cx="6857365" cy="3651250"/>
          </a:xfrm>
        </p:spPr>
        <p:txBody>
          <a:bodyPr vert="horz" lIns="109728" tIns="109728" rIns="109728" bIns="91440" rtlCol="0">
            <a:normAutofit/>
          </a:bodyPr>
          <a:lstStyle/>
          <a:p>
            <a:pPr marL="285750" indent="-285750">
              <a:lnSpc>
                <a:spcPct val="130000"/>
              </a:lnSpc>
              <a:buFont typeface="Arial" panose="020B0503020204020204" pitchFamily="34" charset="0"/>
              <a:buChar char="•"/>
            </a:pPr>
            <a:r>
              <a:rPr lang="en-US" sz="1500">
                <a:ea typeface="+mn-lt"/>
                <a:cs typeface="+mn-lt"/>
              </a:rPr>
              <a:t>An additive modelling technique where the impact of the predictive variables is captured through smooth functions</a:t>
            </a:r>
          </a:p>
          <a:p>
            <a:pPr marL="285750" indent="-285750">
              <a:lnSpc>
                <a:spcPct val="130000"/>
              </a:lnSpc>
              <a:buFont typeface="Arial" panose="020B0503020204020204" pitchFamily="34" charset="0"/>
              <a:buChar char="•"/>
            </a:pPr>
            <a:r>
              <a:rPr lang="en-US" sz="1500">
                <a:ea typeface="+mn-lt"/>
                <a:cs typeface="+mn-lt"/>
              </a:rPr>
              <a:t> The GAM function displays the statistics of the data in two fashions one where it is considered to have non-parametric effects and the other where it is considered to be parametric.</a:t>
            </a:r>
          </a:p>
          <a:p>
            <a:pPr marL="285750" indent="-285750">
              <a:lnSpc>
                <a:spcPct val="130000"/>
              </a:lnSpc>
              <a:buFont typeface="Arial" panose="020B0503020204020204" pitchFamily="34" charset="0"/>
              <a:buChar char="•"/>
            </a:pPr>
            <a:r>
              <a:rPr lang="en-US" sz="1500">
                <a:ea typeface="+mn-lt"/>
                <a:cs typeface="+mn-lt"/>
              </a:rPr>
              <a:t>To analyze the importance of these variables is through the </a:t>
            </a:r>
            <a:r>
              <a:rPr lang="en-US" sz="1500" err="1">
                <a:ea typeface="+mn-lt"/>
                <a:cs typeface="+mn-lt"/>
              </a:rPr>
              <a:t>Pr</a:t>
            </a:r>
            <a:r>
              <a:rPr lang="en-US" sz="1500">
                <a:ea typeface="+mn-lt"/>
                <a:cs typeface="+mn-lt"/>
              </a:rPr>
              <a:t>(&gt;F) values from the results which shows they were statistically significant</a:t>
            </a:r>
            <a:endParaRPr lang="en-US" sz="1500">
              <a:ea typeface="Meiryo"/>
            </a:endParaRPr>
          </a:p>
        </p:txBody>
      </p:sp>
    </p:spTree>
    <p:extLst>
      <p:ext uri="{BB962C8B-B14F-4D97-AF65-F5344CB8AC3E}">
        <p14:creationId xmlns:p14="http://schemas.microsoft.com/office/powerpoint/2010/main" val="3716128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427B0-3A5C-4150-BC98-E7AF15CD4E5D}"/>
              </a:ext>
            </a:extLst>
          </p:cNvPr>
          <p:cNvSpPr>
            <a:spLocks noGrp="1"/>
          </p:cNvSpPr>
          <p:nvPr>
            <p:ph type="title"/>
          </p:nvPr>
        </p:nvSpPr>
        <p:spPr/>
        <p:txBody>
          <a:bodyPr/>
          <a:lstStyle/>
          <a:p>
            <a:r>
              <a:rPr lang="en-US">
                <a:ea typeface="+mj-lt"/>
                <a:cs typeface="+mj-lt"/>
              </a:rPr>
              <a:t>GAM</a:t>
            </a:r>
            <a:endParaRPr lang="en-US"/>
          </a:p>
        </p:txBody>
      </p:sp>
      <p:pic>
        <p:nvPicPr>
          <p:cNvPr id="4" name="Picture 4" descr="Table&#10;&#10;Description automatically generated">
            <a:extLst>
              <a:ext uri="{FF2B5EF4-FFF2-40B4-BE49-F238E27FC236}">
                <a16:creationId xmlns:a16="http://schemas.microsoft.com/office/drawing/2014/main" id="{80851726-26E2-470B-8E51-B02E74C6C605}"/>
              </a:ext>
            </a:extLst>
          </p:cNvPr>
          <p:cNvPicPr>
            <a:picLocks noGrp="1" noChangeAspect="1"/>
          </p:cNvPicPr>
          <p:nvPr>
            <p:ph idx="1"/>
          </p:nvPr>
        </p:nvPicPr>
        <p:blipFill>
          <a:blip r:embed="rId2"/>
          <a:stretch>
            <a:fillRect/>
          </a:stretch>
        </p:blipFill>
        <p:spPr>
          <a:xfrm>
            <a:off x="449238" y="2723565"/>
            <a:ext cx="5299075" cy="3051175"/>
          </a:xfrm>
        </p:spPr>
      </p:pic>
      <p:pic>
        <p:nvPicPr>
          <p:cNvPr id="5" name="Picture 5" descr="Table&#10;&#10;Description automatically generated">
            <a:extLst>
              <a:ext uri="{FF2B5EF4-FFF2-40B4-BE49-F238E27FC236}">
                <a16:creationId xmlns:a16="http://schemas.microsoft.com/office/drawing/2014/main" id="{03D900D7-A564-4D47-8804-044154ECAC65}"/>
              </a:ext>
            </a:extLst>
          </p:cNvPr>
          <p:cNvPicPr>
            <a:picLocks noChangeAspect="1"/>
          </p:cNvPicPr>
          <p:nvPr/>
        </p:nvPicPr>
        <p:blipFill>
          <a:blip r:embed="rId3"/>
          <a:stretch>
            <a:fillRect/>
          </a:stretch>
        </p:blipFill>
        <p:spPr>
          <a:xfrm>
            <a:off x="6089650" y="2728913"/>
            <a:ext cx="4846637" cy="3051174"/>
          </a:xfrm>
          <a:prstGeom prst="rect">
            <a:avLst/>
          </a:prstGeom>
        </p:spPr>
      </p:pic>
    </p:spTree>
    <p:extLst>
      <p:ext uri="{BB962C8B-B14F-4D97-AF65-F5344CB8AC3E}">
        <p14:creationId xmlns:p14="http://schemas.microsoft.com/office/powerpoint/2010/main" val="1687054073"/>
      </p:ext>
    </p:extLst>
  </p:cSld>
  <p:clrMapOvr>
    <a:masterClrMapping/>
  </p:clrMapOvr>
</p:sld>
</file>

<file path=ppt/theme/theme1.xml><?xml version="1.0" encoding="utf-8"?>
<a:theme xmlns:a="http://schemas.openxmlformats.org/drawingml/2006/main" name="SketchLinesVTI">
  <a:themeElements>
    <a:clrScheme name="AnalogousFromDarkSeedLeftStep">
      <a:dk1>
        <a:srgbClr val="000000"/>
      </a:dk1>
      <a:lt1>
        <a:srgbClr val="FFFFFF"/>
      </a:lt1>
      <a:dk2>
        <a:srgbClr val="301B27"/>
      </a:dk2>
      <a:lt2>
        <a:srgbClr val="F0F3F3"/>
      </a:lt2>
      <a:accent1>
        <a:srgbClr val="C34D5F"/>
      </a:accent1>
      <a:accent2>
        <a:srgbClr val="B13B7F"/>
      </a:accent2>
      <a:accent3>
        <a:srgbClr val="C34DC2"/>
      </a:accent3>
      <a:accent4>
        <a:srgbClr val="813BB1"/>
      </a:accent4>
      <a:accent5>
        <a:srgbClr val="614DC3"/>
      </a:accent5>
      <a:accent6>
        <a:srgbClr val="3B57B1"/>
      </a:accent6>
      <a:hlink>
        <a:srgbClr val="7C55C6"/>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1130</TotalTime>
  <Words>1558</Words>
  <Application>Microsoft Macintosh PowerPoint</Application>
  <PresentationFormat>Widescreen</PresentationFormat>
  <Paragraphs>181</Paragraphs>
  <Slides>23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Meiryo</vt:lpstr>
      <vt:lpstr>Arial</vt:lpstr>
      <vt:lpstr>Calibri</vt:lpstr>
      <vt:lpstr>Corbel</vt:lpstr>
      <vt:lpstr>SketchLinesVTI</vt:lpstr>
      <vt:lpstr>Predicting Market Price Movements During the Pandemic</vt:lpstr>
      <vt:lpstr>Research Statement</vt:lpstr>
      <vt:lpstr>Data Extraction</vt:lpstr>
      <vt:lpstr>Data and EDA</vt:lpstr>
      <vt:lpstr>PowerPoint Presentation</vt:lpstr>
      <vt:lpstr>PowerPoint Presentation</vt:lpstr>
      <vt:lpstr>Modeling</vt:lpstr>
      <vt:lpstr>GAM</vt:lpstr>
      <vt:lpstr>GAM</vt:lpstr>
      <vt:lpstr>LDA</vt:lpstr>
      <vt:lpstr>QDA</vt:lpstr>
      <vt:lpstr>KNN</vt:lpstr>
      <vt:lpstr>Random Forest</vt:lpstr>
      <vt:lpstr>PowerPoint Presentation</vt:lpstr>
      <vt:lpstr>XGBoost</vt:lpstr>
      <vt:lpstr>PowerPoint Presentation</vt:lpstr>
      <vt:lpstr>Results</vt:lpstr>
      <vt:lpstr>Model Evaluation</vt:lpstr>
      <vt:lpstr>Forecast</vt:lpstr>
      <vt:lpstr>Sampling</vt:lpstr>
      <vt:lpstr>Conclusions</vt:lpstr>
      <vt:lpstr>Recommendation </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Market price movements during pandemic</dc:title>
  <dc:creator>Naveen Nagarajan</dc:creator>
  <cp:lastModifiedBy>Naveen Nagarajan</cp:lastModifiedBy>
  <cp:revision>5</cp:revision>
  <dcterms:created xsi:type="dcterms:W3CDTF">2021-05-16T16:11:14Z</dcterms:created>
  <dcterms:modified xsi:type="dcterms:W3CDTF">2021-05-18T16:36:09Z</dcterms:modified>
</cp:coreProperties>
</file>